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86" r:id="rId2"/>
    <p:sldId id="299" r:id="rId3"/>
    <p:sldId id="298" r:id="rId4"/>
    <p:sldId id="300" r:id="rId5"/>
    <p:sldId id="289" r:id="rId6"/>
    <p:sldId id="278" r:id="rId7"/>
    <p:sldId id="287" r:id="rId8"/>
    <p:sldId id="266" r:id="rId9"/>
    <p:sldId id="270" r:id="rId10"/>
    <p:sldId id="267" r:id="rId11"/>
    <p:sldId id="271" r:id="rId12"/>
    <p:sldId id="268" r:id="rId13"/>
    <p:sldId id="275" r:id="rId14"/>
    <p:sldId id="269" r:id="rId15"/>
    <p:sldId id="272" r:id="rId16"/>
    <p:sldId id="276" r:id="rId17"/>
    <p:sldId id="277" r:id="rId18"/>
    <p:sldId id="279" r:id="rId19"/>
    <p:sldId id="280" r:id="rId20"/>
    <p:sldId id="282" r:id="rId21"/>
    <p:sldId id="273" r:id="rId22"/>
    <p:sldId id="284" r:id="rId23"/>
    <p:sldId id="288" r:id="rId24"/>
    <p:sldId id="274" r:id="rId25"/>
    <p:sldId id="283" r:id="rId26"/>
    <p:sldId id="285" r:id="rId27"/>
    <p:sldId id="292" r:id="rId28"/>
    <p:sldId id="291" r:id="rId29"/>
    <p:sldId id="293" r:id="rId30"/>
    <p:sldId id="296" r:id="rId31"/>
    <p:sldId id="297" r:id="rId32"/>
    <p:sldId id="294" r:id="rId33"/>
    <p:sldId id="295" r:id="rId34"/>
    <p:sldId id="301" r:id="rId35"/>
    <p:sldId id="303" r:id="rId36"/>
    <p:sldId id="302" r:id="rId37"/>
    <p:sldId id="304" r:id="rId38"/>
    <p:sldId id="305" r:id="rId39"/>
    <p:sldId id="306" r:id="rId40"/>
    <p:sldId id="307" r:id="rId41"/>
    <p:sldId id="256" r:id="rId42"/>
    <p:sldId id="258" r:id="rId43"/>
    <p:sldId id="259" r:id="rId44"/>
    <p:sldId id="261" r:id="rId45"/>
    <p:sldId id="262" r:id="rId46"/>
    <p:sldId id="263" r:id="rId47"/>
    <p:sldId id="264" r:id="rId48"/>
    <p:sldId id="257" r:id="rId49"/>
    <p:sldId id="265" r:id="rId50"/>
    <p:sldId id="260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4F426D4-02C9-EB4B-A315-5C31C22C066D}">
          <p14:sldIdLst>
            <p14:sldId id="286"/>
          </p14:sldIdLst>
        </p14:section>
        <p14:section name="Wizard" id="{C78201A0-343B-FD41-89C3-6E461341C7AD}">
          <p14:sldIdLst>
            <p14:sldId id="299"/>
            <p14:sldId id="298"/>
            <p14:sldId id="300"/>
            <p14:sldId id="289"/>
          </p14:sldIdLst>
        </p14:section>
        <p14:section name="Java Documentation" id="{BB23D22A-00DA-8443-8357-5D589A443A18}">
          <p14:sldIdLst>
            <p14:sldId id="278"/>
            <p14:sldId id="287"/>
            <p14:sldId id="266"/>
            <p14:sldId id="270"/>
            <p14:sldId id="267"/>
            <p14:sldId id="271"/>
            <p14:sldId id="268"/>
            <p14:sldId id="275"/>
            <p14:sldId id="269"/>
            <p14:sldId id="272"/>
            <p14:sldId id="276"/>
            <p14:sldId id="277"/>
            <p14:sldId id="279"/>
            <p14:sldId id="280"/>
          </p14:sldIdLst>
        </p14:section>
        <p14:section name="Dad's Workout" id="{0134F3A2-F8C1-6A48-89CE-B05C602A9F8A}">
          <p14:sldIdLst>
            <p14:sldId id="282"/>
            <p14:sldId id="273"/>
            <p14:sldId id="284"/>
            <p14:sldId id="288"/>
            <p14:sldId id="274"/>
            <p14:sldId id="283"/>
            <p14:sldId id="285"/>
            <p14:sldId id="292"/>
            <p14:sldId id="291"/>
            <p14:sldId id="293"/>
            <p14:sldId id="296"/>
            <p14:sldId id="297"/>
            <p14:sldId id="294"/>
            <p14:sldId id="295"/>
            <p14:sldId id="301"/>
          </p14:sldIdLst>
        </p14:section>
        <p14:section name="Journaling at the Retreat" id="{537619D9-C450-9F49-8C61-35888588C2F0}">
          <p14:sldIdLst>
            <p14:sldId id="303"/>
            <p14:sldId id="302"/>
            <p14:sldId id="304"/>
            <p14:sldId id="305"/>
            <p14:sldId id="306"/>
            <p14:sldId id="307"/>
          </p14:sldIdLst>
        </p14:section>
        <p14:section name="Untitled Section" id="{65C239B4-CF15-BF48-86BE-30EAF14BC6A6}">
          <p14:sldIdLst>
            <p14:sldId id="256"/>
            <p14:sldId id="258"/>
            <p14:sldId id="259"/>
            <p14:sldId id="261"/>
            <p14:sldId id="262"/>
            <p14:sldId id="263"/>
            <p14:sldId id="264"/>
            <p14:sldId id="257"/>
            <p14:sldId id="265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E3FBEE"/>
    <a:srgbClr val="E0F4FD"/>
    <a:srgbClr val="E9E9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70"/>
    <p:restoredTop sz="86463"/>
  </p:normalViewPr>
  <p:slideViewPr>
    <p:cSldViewPr snapToGrid="0">
      <p:cViewPr varScale="1">
        <p:scale>
          <a:sx n="96" d="100"/>
          <a:sy n="96" d="100"/>
        </p:scale>
        <p:origin x="2360" y="4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D1BA1A-87A2-734D-9DF5-63753D88BEFA}" type="datetimeFigureOut">
              <a:rPr lang="en-US" smtClean="0"/>
              <a:t>1/20/26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BE6F3F-B92F-6342-BED0-BD7F2835A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17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34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64459-76CA-2E14-027A-B2BC54F9D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DDFE8E-93A7-5CFE-646E-8A6994006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19A6A7-D31E-BF73-B5A8-28330176D7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B7855-FF0B-F7DA-2DE5-1DD6EF8A2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82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93B14-1398-55DA-BDD0-9D3EF8A00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12CC2D-1942-3392-E2D4-C7E953C16F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FC6172-95EA-451A-7E1A-0551BCC81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EE8F1-F6E2-167C-581D-87E848E0DC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250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37BDA-74CA-0501-967D-063647E97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04719C-5525-C788-56D4-790AD31407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748973-5742-157A-E08A-A4DD0A8AA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27545F-0B22-56CF-6D26-DA2508EE25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51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5C1ED-F2B6-A4B1-E08C-7CED479A5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1F68D3-A1E3-4E44-233D-336A724761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3DC5DE-AEE0-119E-F751-BB64EA928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694A-C2B1-F2D5-9DE6-C0FCB2F6C5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722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A1AD3-5A48-D8FF-A2CC-5B8A5F28B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894395-5D3C-AECE-ABA2-556878BF8B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6FBAF4-168B-4CA2-5D1C-EEA6A6433A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5EE99-744A-6123-BD29-B4223E8C3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86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85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233BF-2D41-8205-3B47-6BE917857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31BED8-F52A-E4D9-3BF4-71913A3D40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7EB789-96F7-EDFD-616E-9DC96AB89B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2E6B5-2E7C-02ED-ED37-9EE65F84F0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838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1DB71-040A-EEE6-AE96-40FDBBDB9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231841-198D-81EE-364A-A0D921AC6A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26B370-5381-E351-42D7-BD6B828397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C207E-9024-29A9-04E5-D9209F654D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2466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7E7C0-619C-D4EC-F2E8-0525D0251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26DCAA-7381-5103-D116-8E57B55AFC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7918A9-C116-219C-7054-F46960264C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8D571-A6FA-E3EC-3F10-1BC9715926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5899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11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5404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7220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696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9057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983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16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5575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8726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335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29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16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C6D80-8C06-673F-B328-398968D7B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B771AD-E766-F376-7E8B-0B53EB7B1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4785B-D032-8572-B900-23FDD8FB7C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82AF0E-C9DC-7293-81D0-8D1AD8B9A7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14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1C339-1F50-0FE2-B97A-B6B15E09E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5AB0D3-6EE5-3F67-3A9F-3B985DD23D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EA87FB-65BE-6AB8-BF0F-D33737D390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86E24-9D14-57C1-B417-A99808BFED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76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52841-9390-D436-8155-389C7DC00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303DC0-F9CF-3212-CC0A-AF85D2383A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DE0B5-78FF-DFD8-0C00-814D1B00A5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ADC25-6D46-07AC-2735-937B914455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07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94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73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0DD46-FF14-0162-E3CD-C85BB69B9C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A03002-209B-17FA-C96A-FCBF4BA95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D196D-89D8-BD05-72A1-B8F6AAF60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B1072-EC24-9EB1-9A1D-1133BCBC8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4E731-5BDA-51C0-0C08-3FEDAEAD3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74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4A8CF-9C4E-2394-A125-7DD560DED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5FCF71-22FA-D46A-5332-03EF90DE19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4BBB6-AC15-A5F6-0126-FC8F78549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A50F9-2609-0B31-E54B-1DF731AE3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10E25-A183-3313-9DEA-2AC03896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259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2014A8-7CC3-FAAA-451C-299A8111FA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084737-A015-179C-0639-78C0D3172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F764F-6852-724E-4C41-7B7C9EF07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3E151-0BA9-21D2-287C-44CEAC579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E7808-0F2F-3F15-D9CA-CC0A01787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05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409C4-7FB2-A408-45BC-0A55CEE75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FBD88-E4EC-CD72-9A78-3A5993723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B9C53-46F0-1437-DA01-7F880BC71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E829F-14AF-DEEF-C66B-91B9CC11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E4F27-F394-DFA9-565E-5C631548B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85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ACFFE-C0D9-A687-458E-001C7045F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9C5AF-9884-FCA2-5563-2DD43B9C7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9DA71-9FB4-2818-4197-B386159E0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B1B01-2B79-1F55-CE79-DEE0838DB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D2C29-E89C-E73A-CEDC-4399AA77C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005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F1E45-FDFC-2575-4AE9-0F108FA6B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6AAB5-E33C-327D-4E59-B74CF38C3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E2005F-6C86-E6CE-F102-8B3E4DF8E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F5A335-0777-B92F-7DBA-4D0CF8149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712F3F-C5A9-48F1-51CA-69727D073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79D0D-9462-7F40-4963-B05888F3C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648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286B4-90BA-8196-6CEA-AA07C1776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7D875-C4A1-5ECC-6917-BB42B7546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EEC10-6C37-2AC7-2A79-285F68C00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B7B1-0297-3CE1-30D0-10FB9206B2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730440-C258-6566-D8B9-C3AFFC4B94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07BA3E-6B5B-4192-F2A3-F42A99166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67A2C5-1123-331C-BF33-1A434D4B4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D63B25-F94F-4797-729A-1322F3E8E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252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EFA31-4A86-EE28-C118-39DAAC0E2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06D023-11C4-B32E-799F-E36C09BA9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B34E1E-BE27-66B1-7195-C7CD980C4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D795FE-3E7E-862F-9399-24B2318DF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66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B9005-2353-6CEB-D7E0-78309360C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102E6F-94E4-9021-17F7-CAFC27A8E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E8AE0-775F-88B3-48F8-E25490306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70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5642-B8B4-C2DD-43BA-79F61847B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25252-299A-D90B-4075-036607C3E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623E0-190B-299C-7B6A-8E01C09780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7ABD0-69A0-B3D8-658A-59DDD6137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2E3BF-E56C-03B3-3F08-BB8932C6D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4B896F-F88B-BC1B-791C-2086B4711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45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FA022-1028-50A3-E33B-48CC2B896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F1E900-5BF0-4563-3CD2-96D4FB0676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41E29D-67A2-558E-3AB4-FB03EC2E7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375667-69F7-018E-EB6B-6702065E6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BBB91B-9AA4-7FC6-EF3B-ED7B21D17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3ED21A-1E74-4134-B597-44824ADB0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60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05B5E8-348C-D733-36F6-6513C17DD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AC2AF-B731-6E02-19F8-0EE3169B8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AD7B2-141B-BA46-7F0D-7DAB47D80C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566BC7-121A-774B-9234-730725E9FF8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76E2B-7B92-BCDE-7F0A-E54D9A3B8B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D86BA-3C32-37CC-0C35-FA42C7FBED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695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DAAAF-6BFC-0A16-FD17-4E1871CD7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9680E8-FFC8-AAC1-C469-7B6D9B5AE4BC}"/>
              </a:ext>
            </a:extLst>
          </p:cNvPr>
          <p:cNvSpPr txBox="1"/>
          <p:nvPr/>
        </p:nvSpPr>
        <p:spPr>
          <a:xfrm>
            <a:off x="2058521" y="501963"/>
            <a:ext cx="7816124" cy="3908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If you are only doing code with agentic AI, you are doing it wrong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FAECA7-A4E2-4D50-9552-EC439A2E9928}"/>
              </a:ext>
            </a:extLst>
          </p:cNvPr>
          <p:cNvSpPr txBox="1"/>
          <p:nvPr/>
        </p:nvSpPr>
        <p:spPr>
          <a:xfrm>
            <a:off x="6055166" y="4287617"/>
            <a:ext cx="2001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Llewellyn Falco</a:t>
            </a:r>
          </a:p>
        </p:txBody>
      </p:sp>
    </p:spTree>
    <p:extLst>
      <p:ext uri="{BB962C8B-B14F-4D97-AF65-F5344CB8AC3E}">
        <p14:creationId xmlns:p14="http://schemas.microsoft.com/office/powerpoint/2010/main" val="656932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59939B01-7912-6529-9BB2-1572277955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7432" b="73080"/>
          <a:stretch>
            <a:fillRect/>
          </a:stretch>
        </p:blipFill>
        <p:spPr>
          <a:xfrm>
            <a:off x="88326" y="62732"/>
            <a:ext cx="5270752" cy="673253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4260B51-D121-A219-DCDA-768DDEB1A924}"/>
              </a:ext>
            </a:extLst>
          </p:cNvPr>
          <p:cNvSpPr/>
          <p:nvPr/>
        </p:nvSpPr>
        <p:spPr>
          <a:xfrm>
            <a:off x="745200" y="1388962"/>
            <a:ext cx="649549" cy="3992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39C9CA0-F84D-0187-980E-12F0D70C1008}"/>
              </a:ext>
            </a:extLst>
          </p:cNvPr>
          <p:cNvSpPr/>
          <p:nvPr/>
        </p:nvSpPr>
        <p:spPr>
          <a:xfrm>
            <a:off x="3544548" y="2814522"/>
            <a:ext cx="1079953" cy="318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21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DF11A-9F17-19BB-14E5-48D12F4AB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CB7289-9697-6194-5DF3-155A43B712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9513" b="57448"/>
          <a:stretch>
            <a:fillRect/>
          </a:stretch>
        </p:blipFill>
        <p:spPr>
          <a:xfrm>
            <a:off x="0" y="0"/>
            <a:ext cx="9249003" cy="669883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26B695D-49AD-7FAE-4A62-648B1CD7809C}"/>
              </a:ext>
            </a:extLst>
          </p:cNvPr>
          <p:cNvSpPr/>
          <p:nvPr/>
        </p:nvSpPr>
        <p:spPr>
          <a:xfrm>
            <a:off x="5619510" y="5295417"/>
            <a:ext cx="2268638" cy="353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3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8CD66-756D-5EB0-8672-0B4E52DF414F}"/>
              </a:ext>
            </a:extLst>
          </p:cNvPr>
          <p:cNvSpPr txBox="1"/>
          <p:nvPr/>
        </p:nvSpPr>
        <p:spPr>
          <a:xfrm>
            <a:off x="3960994" y="2060294"/>
            <a:ext cx="1305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TUTORIALS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CE1216-29CA-F4F2-2F24-A4B3C05F6164}"/>
              </a:ext>
            </a:extLst>
          </p:cNvPr>
          <p:cNvSpPr txBox="1"/>
          <p:nvPr/>
        </p:nvSpPr>
        <p:spPr>
          <a:xfrm>
            <a:off x="6634222" y="2060294"/>
            <a:ext cx="1901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HOW-TO GUIDES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1A57F1-DC2D-5444-2FAC-FA5EDFF84B49}"/>
              </a:ext>
            </a:extLst>
          </p:cNvPr>
          <p:cNvSpPr txBox="1"/>
          <p:nvPr/>
        </p:nvSpPr>
        <p:spPr>
          <a:xfrm>
            <a:off x="3803836" y="3816752"/>
            <a:ext cx="161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EXPLANATION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7B0C06-EF28-A623-B25B-8E26BE57CAF1}"/>
              </a:ext>
            </a:extLst>
          </p:cNvPr>
          <p:cNvSpPr txBox="1"/>
          <p:nvPr/>
        </p:nvSpPr>
        <p:spPr>
          <a:xfrm>
            <a:off x="6873710" y="3816752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REFERENCE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CA46D39-35FE-4964-EB9E-DD1421D567DA}"/>
              </a:ext>
            </a:extLst>
          </p:cNvPr>
          <p:cNvCxnSpPr>
            <a:cxnSpLocks/>
          </p:cNvCxnSpPr>
          <p:nvPr/>
        </p:nvCxnSpPr>
        <p:spPr>
          <a:xfrm>
            <a:off x="6096964" y="1157468"/>
            <a:ext cx="0" cy="39180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52C2D1-8741-48F0-9CF5-66377C2ED604}"/>
              </a:ext>
            </a:extLst>
          </p:cNvPr>
          <p:cNvCxnSpPr>
            <a:cxnSpLocks/>
          </p:cNvCxnSpPr>
          <p:nvPr/>
        </p:nvCxnSpPr>
        <p:spPr>
          <a:xfrm>
            <a:off x="3703899" y="3116483"/>
            <a:ext cx="47861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162704A-5EED-A705-306A-E238207EA67D}"/>
              </a:ext>
            </a:extLst>
          </p:cNvPr>
          <p:cNvSpPr txBox="1"/>
          <p:nvPr/>
        </p:nvSpPr>
        <p:spPr>
          <a:xfrm>
            <a:off x="5617911" y="6328987"/>
            <a:ext cx="6096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 *Daniele Procida's theory of documentation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D6A3727-E8F1-7CAC-FE3F-BDECEEFAB334}"/>
              </a:ext>
            </a:extLst>
          </p:cNvPr>
          <p:cNvSpPr/>
          <p:nvPr/>
        </p:nvSpPr>
        <p:spPr>
          <a:xfrm>
            <a:off x="6511119" y="1964956"/>
            <a:ext cx="2147366" cy="5600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4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94DA07-61D4-8AEB-5584-7629F3630A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10" t="25907" r="4673" b="5147"/>
          <a:stretch>
            <a:fillRect/>
          </a:stretch>
        </p:blipFill>
        <p:spPr>
          <a:xfrm>
            <a:off x="-1" y="0"/>
            <a:ext cx="8588415" cy="680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79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6C6801-1F11-DD19-11CC-19EE8C1D19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Line 1">
            <a:extLst>
              <a:ext uri="{FF2B5EF4-FFF2-40B4-BE49-F238E27FC236}">
                <a16:creationId xmlns:a16="http://schemas.microsoft.com/office/drawing/2014/main" id="{43F28089-9A67-B790-EBE9-E73BD18384E6}"/>
              </a:ext>
            </a:extLst>
          </p:cNvPr>
          <p:cNvSpPr txBox="1"/>
          <p:nvPr/>
        </p:nvSpPr>
        <p:spPr>
          <a:xfrm>
            <a:off x="370390" y="2297575"/>
            <a:ext cx="1143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Please read issue 750 &amp; 608 using the </a:t>
            </a:r>
            <a:r>
              <a:rPr lang="en-US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github</a:t>
            </a: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cli.</a:t>
            </a:r>
          </a:p>
        </p:txBody>
      </p:sp>
      <p:sp>
        <p:nvSpPr>
          <p:cNvPr id="4" name="Line 2">
            <a:extLst>
              <a:ext uri="{FF2B5EF4-FFF2-40B4-BE49-F238E27FC236}">
                <a16:creationId xmlns:a16="http://schemas.microsoft.com/office/drawing/2014/main" id="{6C619CAD-871C-CF37-3F3A-DF36CF28C1A2}"/>
              </a:ext>
            </a:extLst>
          </p:cNvPr>
          <p:cNvSpPr txBox="1"/>
          <p:nvPr/>
        </p:nvSpPr>
        <p:spPr>
          <a:xfrm>
            <a:off x="370390" y="2297575"/>
            <a:ext cx="114300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This is the right solution, but we need to make a </a:t>
            </a:r>
            <a:r>
              <a:rPr lang="en-US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howto</a:t>
            </a: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doc.</a:t>
            </a:r>
            <a:b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endParaRPr lang="en-US" sz="2400" dirty="0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5" name="Line 3">
            <a:extLst>
              <a:ext uri="{FF2B5EF4-FFF2-40B4-BE49-F238E27FC236}">
                <a16:creationId xmlns:a16="http://schemas.microsoft.com/office/drawing/2014/main" id="{137F4563-61BD-9463-32A8-0DA920027135}"/>
              </a:ext>
            </a:extLst>
          </p:cNvPr>
          <p:cNvSpPr txBox="1"/>
          <p:nvPr/>
        </p:nvSpPr>
        <p:spPr>
          <a:xfrm>
            <a:off x="370390" y="2297575"/>
            <a:ext cx="114300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You can see an example here @</a:t>
            </a:r>
            <a:r>
              <a:rPr lang="en-US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ParameterizedTest.md</a:t>
            </a:r>
            <a:endParaRPr lang="en-US" sz="2400" dirty="0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87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C15467C-6D40-273D-F3FD-1FB549B8E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526117"/>
            <a:ext cx="12192000" cy="3127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949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F7A98-B9A7-5C47-EC42-AE5EB3C48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293B39F-2D45-D787-1396-4921C903E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931494"/>
            <a:ext cx="12192000" cy="3127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509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5F55F-4F31-110E-29A2-5A96F23AB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6C9F57-90E6-9B15-4E54-11244295C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020041"/>
            <a:ext cx="12192000" cy="3127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08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1BA02-C3FB-3068-C686-991379078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6325B8-4988-5C30-CC50-6D25F78EB5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29686" b="47489"/>
          <a:stretch>
            <a:fillRect/>
          </a:stretch>
        </p:blipFill>
        <p:spPr>
          <a:xfrm>
            <a:off x="173621" y="-5856111"/>
            <a:ext cx="11273741" cy="101011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AE5F5E-19F6-ACD9-3B8B-564AA98DF2AD}"/>
              </a:ext>
            </a:extLst>
          </p:cNvPr>
          <p:cNvSpPr/>
          <p:nvPr/>
        </p:nvSpPr>
        <p:spPr>
          <a:xfrm>
            <a:off x="544010" y="-196770"/>
            <a:ext cx="11100122" cy="2523281"/>
          </a:xfrm>
          <a:prstGeom prst="rect">
            <a:avLst/>
          </a:prstGeom>
          <a:solidFill>
            <a:srgbClr val="FFFFFF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011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ED2BB-0249-9C24-42FF-FFBABF443101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the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4B0FC16-1815-C1DA-0938-40D02FE304AF}"/>
              </a:ext>
            </a:extLst>
          </p:cNvPr>
          <p:cNvSpPr/>
          <p:nvPr/>
        </p:nvSpPr>
        <p:spPr>
          <a:xfrm>
            <a:off x="452983" y="1731082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696EBD-8CCC-EC02-2558-DD5BC5627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73" y="2553850"/>
            <a:ext cx="1801325" cy="730123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86D465A-601E-3437-B8BA-7AC1A08E8C54}"/>
              </a:ext>
            </a:extLst>
          </p:cNvPr>
          <p:cNvSpPr/>
          <p:nvPr/>
        </p:nvSpPr>
        <p:spPr>
          <a:xfrm>
            <a:off x="5252324" y="2332241"/>
            <a:ext cx="1671429" cy="2007877"/>
          </a:xfrm>
          <a:prstGeom prst="roundRect">
            <a:avLst>
              <a:gd name="adj" fmla="val 11696"/>
            </a:avLst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D8AF4C-FD1E-030B-A504-F31A94635E01}"/>
              </a:ext>
            </a:extLst>
          </p:cNvPr>
          <p:cNvSpPr txBox="1"/>
          <p:nvPr/>
        </p:nvSpPr>
        <p:spPr>
          <a:xfrm>
            <a:off x="4821233" y="3057739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823CBBE-27A0-8891-8454-4DA774D3CA72}"/>
              </a:ext>
            </a:extLst>
          </p:cNvPr>
          <p:cNvGrpSpPr/>
          <p:nvPr/>
        </p:nvGrpSpPr>
        <p:grpSpPr>
          <a:xfrm>
            <a:off x="677076" y="2587376"/>
            <a:ext cx="1732958" cy="663072"/>
            <a:chOff x="2628366" y="2902691"/>
            <a:chExt cx="1732958" cy="663072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E2815F0-09AE-FDE6-5AAC-67E361C8693B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F5D3F1-1B85-08D8-A80D-9DF40248AB73}"/>
                </a:ext>
              </a:extLst>
            </p:cNvPr>
            <p:cNvSpPr txBox="1"/>
            <p:nvPr/>
          </p:nvSpPr>
          <p:spPr>
            <a:xfrm>
              <a:off x="3122256" y="3112982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Issue 750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F442F13-CE70-5D01-AF87-CD782021FC40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82C6A24-4E05-1096-0F9A-19728BFF956C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8F2D25E-4662-6752-3320-2D522F808947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672B837-2527-F93D-3A69-488AB0FE047B}"/>
              </a:ext>
            </a:extLst>
          </p:cNvPr>
          <p:cNvGrpSpPr/>
          <p:nvPr/>
        </p:nvGrpSpPr>
        <p:grpSpPr>
          <a:xfrm>
            <a:off x="677029" y="3622204"/>
            <a:ext cx="1732958" cy="663072"/>
            <a:chOff x="2628366" y="2902691"/>
            <a:chExt cx="1732958" cy="663072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2D2B83FD-3B28-2B15-F41E-08859D185299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F727CC5-FD58-FBB5-81F7-34001AE4EBB9}"/>
                </a:ext>
              </a:extLst>
            </p:cNvPr>
            <p:cNvSpPr txBox="1"/>
            <p:nvPr/>
          </p:nvSpPr>
          <p:spPr>
            <a:xfrm>
              <a:off x="3122255" y="3112982"/>
              <a:ext cx="1168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Issue 608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366510-DC5F-D17F-C3BB-07F6D26421AB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4C9DCEB-27FD-BE46-D895-425FF9F86EDF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118F8CC-E8AD-370B-647A-4BB7436FEEA9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2145AF5-CCD1-8AC3-352E-E3C16FEFCB69}"/>
              </a:ext>
            </a:extLst>
          </p:cNvPr>
          <p:cNvGrpSpPr/>
          <p:nvPr/>
        </p:nvGrpSpPr>
        <p:grpSpPr>
          <a:xfrm>
            <a:off x="2807357" y="3623837"/>
            <a:ext cx="1732958" cy="663072"/>
            <a:chOff x="2628366" y="2902691"/>
            <a:chExt cx="1732958" cy="663072"/>
          </a:xfrm>
          <a:solidFill>
            <a:srgbClr val="E9E9FA"/>
          </a:solidFill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47F90939-C3B1-EF33-7891-06C95DC82005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grpFill/>
            <a:ln>
              <a:solidFill>
                <a:schemeClr val="accent5">
                  <a:lumMod val="75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EE3EB54-5423-C781-1576-6436681DFD60}"/>
                </a:ext>
              </a:extLst>
            </p:cNvPr>
            <p:cNvSpPr txBox="1"/>
            <p:nvPr/>
          </p:nvSpPr>
          <p:spPr>
            <a:xfrm>
              <a:off x="3026748" y="3112982"/>
              <a:ext cx="1306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Code Base</a:t>
              </a:r>
            </a:p>
          </p:txBody>
        </p:sp>
      </p:grpSp>
      <p:pic>
        <p:nvPicPr>
          <p:cNvPr id="1028" name="Picture 4" descr="Code - Free computer icons">
            <a:extLst>
              <a:ext uri="{FF2B5EF4-FFF2-40B4-BE49-F238E27FC236}">
                <a16:creationId xmlns:a16="http://schemas.microsoft.com/office/drawing/2014/main" id="{FB39591A-0883-EFAD-5577-23558C16A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140" y="3832495"/>
            <a:ext cx="343440" cy="34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A7310471-427F-2A46-EAD5-DAA63256538D}"/>
              </a:ext>
            </a:extLst>
          </p:cNvPr>
          <p:cNvSpPr/>
          <p:nvPr/>
        </p:nvSpPr>
        <p:spPr>
          <a:xfrm>
            <a:off x="7547380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nip Single Corner Rectangle 37">
            <a:extLst>
              <a:ext uri="{FF2B5EF4-FFF2-40B4-BE49-F238E27FC236}">
                <a16:creationId xmlns:a16="http://schemas.microsoft.com/office/drawing/2014/main" id="{68A1FD99-9430-8112-35D4-57827E58540D}"/>
              </a:ext>
            </a:extLst>
          </p:cNvPr>
          <p:cNvSpPr/>
          <p:nvPr/>
        </p:nvSpPr>
        <p:spPr>
          <a:xfrm flipH="1">
            <a:off x="9074552" y="1860784"/>
            <a:ext cx="2236042" cy="3136433"/>
          </a:xfrm>
          <a:prstGeom prst="snip1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65C2CEC-04C3-F438-90FF-1FDFE3F103A8}"/>
              </a:ext>
            </a:extLst>
          </p:cNvPr>
          <p:cNvSpPr txBox="1"/>
          <p:nvPr/>
        </p:nvSpPr>
        <p:spPr>
          <a:xfrm>
            <a:off x="9320250" y="3140343"/>
            <a:ext cx="1744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  <a:p>
            <a:pPr algn="ctr"/>
            <a:r>
              <a:rPr lang="en-US" dirty="0"/>
              <a:t>(Markdown)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5E7D7E-EF2F-F774-C6CE-4C95940809B0}"/>
              </a:ext>
            </a:extLst>
          </p:cNvPr>
          <p:cNvSpPr/>
          <p:nvPr/>
        </p:nvSpPr>
        <p:spPr>
          <a:xfrm>
            <a:off x="1582298" y="5420478"/>
            <a:ext cx="5715402" cy="9890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1867CD-FEC6-1C11-68C1-33C7780A50C0}"/>
              </a:ext>
            </a:extLst>
          </p:cNvPr>
          <p:cNvSpPr/>
          <p:nvPr/>
        </p:nvSpPr>
        <p:spPr>
          <a:xfrm>
            <a:off x="4246741" y="5998967"/>
            <a:ext cx="2049056" cy="390410"/>
          </a:xfrm>
          <a:prstGeom prst="rect">
            <a:avLst/>
          </a:prstGeom>
          <a:solidFill>
            <a:srgbClr val="E3FB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E82989-A7FE-30E8-6084-74D98A9E987A}"/>
              </a:ext>
            </a:extLst>
          </p:cNvPr>
          <p:cNvSpPr/>
          <p:nvPr/>
        </p:nvSpPr>
        <p:spPr>
          <a:xfrm>
            <a:off x="3263580" y="5420478"/>
            <a:ext cx="983161" cy="390410"/>
          </a:xfrm>
          <a:prstGeom prst="rect">
            <a:avLst/>
          </a:prstGeom>
          <a:solidFill>
            <a:srgbClr val="E0F4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13023D-3DB1-904F-C4D6-F2702842E9C9}"/>
              </a:ext>
            </a:extLst>
          </p:cNvPr>
          <p:cNvSpPr txBox="1"/>
          <p:nvPr/>
        </p:nvSpPr>
        <p:spPr>
          <a:xfrm>
            <a:off x="1582298" y="5420478"/>
            <a:ext cx="6113537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Please read issue 750 &amp; 608 using the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github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cli.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This is the right solution, but we need to make a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howto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doc.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You can see an example here @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ParameterizedTest.md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286594-075F-4573-08B2-E1F23783B358}"/>
              </a:ext>
            </a:extLst>
          </p:cNvPr>
          <p:cNvSpPr txBox="1"/>
          <p:nvPr/>
        </p:nvSpPr>
        <p:spPr>
          <a:xfrm>
            <a:off x="5355871" y="3582252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Impromptu</a:t>
            </a:r>
          </a:p>
          <a:p>
            <a:pPr algn="ctr"/>
            <a:r>
              <a:rPr lang="en-US" b="1" dirty="0"/>
              <a:t>prompt</a:t>
            </a:r>
          </a:p>
        </p:txBody>
      </p:sp>
      <p:sp>
        <p:nvSpPr>
          <p:cNvPr id="27" name="Oval Callout 26">
            <a:extLst>
              <a:ext uri="{FF2B5EF4-FFF2-40B4-BE49-F238E27FC236}">
                <a16:creationId xmlns:a16="http://schemas.microsoft.com/office/drawing/2014/main" id="{DD333D96-4E4B-A3BC-29D7-FA68821485E0}"/>
              </a:ext>
            </a:extLst>
          </p:cNvPr>
          <p:cNvSpPr/>
          <p:nvPr/>
        </p:nvSpPr>
        <p:spPr>
          <a:xfrm>
            <a:off x="5757716" y="2714218"/>
            <a:ext cx="660643" cy="452781"/>
          </a:xfrm>
          <a:prstGeom prst="wedgeEllipseCallout">
            <a:avLst>
              <a:gd name="adj1" fmla="val -44012"/>
              <a:gd name="adj2" fmla="val 63466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027875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EC134-EAFB-CB58-3345-D1E95B133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9EFC6E-08B1-A1D9-93EF-7155AB49B720}"/>
              </a:ext>
            </a:extLst>
          </p:cNvPr>
          <p:cNvSpPr txBox="1"/>
          <p:nvPr/>
        </p:nvSpPr>
        <p:spPr>
          <a:xfrm>
            <a:off x="2058521" y="501963"/>
            <a:ext cx="7816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Wizardry</a:t>
            </a:r>
          </a:p>
        </p:txBody>
      </p:sp>
      <p:pic>
        <p:nvPicPr>
          <p:cNvPr id="5" name="Picture 4" descr="A couple of boys wearing robes pointing at each other&#10;&#10;AI-generated content may be incorrect.">
            <a:extLst>
              <a:ext uri="{FF2B5EF4-FFF2-40B4-BE49-F238E27FC236}">
                <a16:creationId xmlns:a16="http://schemas.microsoft.com/office/drawing/2014/main" id="{ACE30B7C-1ED9-7F48-763B-2C092DA6E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645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94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C196A-E529-99C4-D89F-B4C39EB82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EE6DC1-CA67-F3ED-9206-8114A99C8CEC}"/>
              </a:ext>
            </a:extLst>
          </p:cNvPr>
          <p:cNvSpPr txBox="1"/>
          <p:nvPr/>
        </p:nvSpPr>
        <p:spPr>
          <a:xfrm>
            <a:off x="2160607" y="2921168"/>
            <a:ext cx="78707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Dad’s Workout</a:t>
            </a:r>
          </a:p>
        </p:txBody>
      </p:sp>
    </p:spTree>
    <p:extLst>
      <p:ext uri="{BB962C8B-B14F-4D97-AF65-F5344CB8AC3E}">
        <p14:creationId xmlns:p14="http://schemas.microsoft.com/office/powerpoint/2010/main" val="4265263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aily_recumbent_bike_routine">
            <a:hlinkClick r:id="" action="ppaction://media"/>
            <a:extLst>
              <a:ext uri="{FF2B5EF4-FFF2-40B4-BE49-F238E27FC236}">
                <a16:creationId xmlns:a16="http://schemas.microsoft.com/office/drawing/2014/main" id="{DFEADA6B-ED42-8C69-E144-56E8123F0D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47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52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9854A-A51C-5150-1283-FCD24E6FC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ownload Movie Videos ICON free | FreePNGimg">
            <a:extLst>
              <a:ext uri="{FF2B5EF4-FFF2-40B4-BE49-F238E27FC236}">
                <a16:creationId xmlns:a16="http://schemas.microsoft.com/office/drawing/2014/main" id="{4BECA674-CCFA-5522-316A-B9F7FD590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926" y="2106849"/>
            <a:ext cx="3225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F48F28-A11E-41F4-C13E-C6BAB7C4CC2F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the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7A5FAE1-78A1-235B-4E91-F0F376F1506F}"/>
              </a:ext>
            </a:extLst>
          </p:cNvPr>
          <p:cNvSpPr/>
          <p:nvPr/>
        </p:nvSpPr>
        <p:spPr>
          <a:xfrm>
            <a:off x="452983" y="1731082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715DB2F7-217E-7007-618A-62FBFBFEECF8}"/>
              </a:ext>
            </a:extLst>
          </p:cNvPr>
          <p:cNvSpPr/>
          <p:nvPr/>
        </p:nvSpPr>
        <p:spPr>
          <a:xfrm>
            <a:off x="7547380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5EAE97-6B3E-1306-157D-E951DB9BC35F}"/>
              </a:ext>
            </a:extLst>
          </p:cNvPr>
          <p:cNvSpPr txBox="1"/>
          <p:nvPr/>
        </p:nvSpPr>
        <p:spPr>
          <a:xfrm>
            <a:off x="9832538" y="1467628"/>
            <a:ext cx="102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Workout</a:t>
            </a:r>
          </a:p>
          <a:p>
            <a:pPr algn="ctr"/>
            <a:r>
              <a:rPr lang="en-US" dirty="0"/>
              <a:t>Video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038F13-119D-2992-00A1-3A0FA7737231}"/>
              </a:ext>
            </a:extLst>
          </p:cNvPr>
          <p:cNvSpPr txBox="1"/>
          <p:nvPr/>
        </p:nvSpPr>
        <p:spPr>
          <a:xfrm>
            <a:off x="3018718" y="1860784"/>
            <a:ext cx="15185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35241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A16D9-31DD-9F68-AFA5-5A3B5363E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C40BF-251A-5520-4DCC-33E8716F85F8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3514831" cy="7331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AI Pipeline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6A3D6E8-B50A-1013-7350-C1D63FF0C093}"/>
              </a:ext>
            </a:extLst>
          </p:cNvPr>
          <p:cNvSpPr/>
          <p:nvPr/>
        </p:nvSpPr>
        <p:spPr>
          <a:xfrm>
            <a:off x="3445568" y="1731082"/>
            <a:ext cx="1717076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6CEAC924-1309-2508-7B37-655869BBFDAD}"/>
              </a:ext>
            </a:extLst>
          </p:cNvPr>
          <p:cNvSpPr/>
          <p:nvPr/>
        </p:nvSpPr>
        <p:spPr>
          <a:xfrm>
            <a:off x="5348199" y="1731081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74A8B3-6673-A903-1ADF-67D98A84B4D5}"/>
              </a:ext>
            </a:extLst>
          </p:cNvPr>
          <p:cNvSpPr txBox="1"/>
          <p:nvPr/>
        </p:nvSpPr>
        <p:spPr>
          <a:xfrm>
            <a:off x="3642566" y="1932988"/>
            <a:ext cx="15185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0" dirty="0"/>
              <a:t>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50787A5-6188-09F8-1A1A-939A7FCAB082}"/>
              </a:ext>
            </a:extLst>
          </p:cNvPr>
          <p:cNvSpPr/>
          <p:nvPr/>
        </p:nvSpPr>
        <p:spPr>
          <a:xfrm>
            <a:off x="6501590" y="179593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D7C6862E-7441-0393-7B34-4F7B0B6AC929}"/>
              </a:ext>
            </a:extLst>
          </p:cNvPr>
          <p:cNvSpPr/>
          <p:nvPr/>
        </p:nvSpPr>
        <p:spPr>
          <a:xfrm flipH="1">
            <a:off x="6763325" y="2954146"/>
            <a:ext cx="543736" cy="762682"/>
          </a:xfrm>
          <a:prstGeom prst="snip1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A41D0-4778-13D1-2D07-FA1D5D421AB8}"/>
              </a:ext>
            </a:extLst>
          </p:cNvPr>
          <p:cNvSpPr txBox="1"/>
          <p:nvPr/>
        </p:nvSpPr>
        <p:spPr>
          <a:xfrm>
            <a:off x="6716783" y="3242903"/>
            <a:ext cx="674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Workout Plan</a:t>
            </a:r>
          </a:p>
          <a:p>
            <a:pPr algn="ctr"/>
            <a:r>
              <a:rPr lang="en-US" sz="600" dirty="0"/>
              <a:t>(Markdown)</a:t>
            </a:r>
          </a:p>
        </p:txBody>
      </p:sp>
    </p:spTree>
    <p:extLst>
      <p:ext uri="{BB962C8B-B14F-4D97-AF65-F5344CB8AC3E}">
        <p14:creationId xmlns:p14="http://schemas.microsoft.com/office/powerpoint/2010/main" val="28139379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685A8-6F74-2B73-39C1-3EE809DB90F7}"/>
              </a:ext>
            </a:extLst>
          </p:cNvPr>
          <p:cNvSpPr txBox="1"/>
          <p:nvPr/>
        </p:nvSpPr>
        <p:spPr>
          <a:xfrm>
            <a:off x="3460898" y="233917"/>
            <a:ext cx="5850384" cy="1228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DAILY RECUMBENT BIKE ROUTINE (20 MINUTES)</a:t>
            </a:r>
          </a:p>
          <a:p>
            <a:r>
              <a:rPr lang="en-US" b="1" dirty="0"/>
              <a:t>Focus: Heart Health • Strength • Coordination</a:t>
            </a:r>
          </a:p>
          <a:p>
            <a:r>
              <a:rPr lang="en-US" b="1" dirty="0"/>
              <a:t>Warm up (1 minute)</a:t>
            </a:r>
          </a:p>
          <a:p>
            <a:r>
              <a:rPr lang="en-US" dirty="0"/>
              <a:t>[ ] Sit upright, feet firmly on pedals</a:t>
            </a:r>
          </a:p>
          <a:p>
            <a:r>
              <a:rPr lang="en-US" dirty="0"/>
              <a:t>[ ] LOW resistance &amp; </a:t>
            </a:r>
            <a:r>
              <a:rPr lang="en-US" b="1" dirty="0"/>
              <a:t>comfortable pace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1. STEADY MODERATE RIDE – 8 minutes</a:t>
            </a:r>
          </a:p>
          <a:p>
            <a:r>
              <a:rPr lang="en-US" b="1" dirty="0"/>
              <a:t>Goal:</a:t>
            </a:r>
            <a:r>
              <a:rPr lang="en-US" dirty="0"/>
              <a:t> Smooth, steady cardio</a:t>
            </a:r>
          </a:p>
          <a:p>
            <a:r>
              <a:rPr lang="en-US" dirty="0"/>
              <a:t>[ ] Raise resistance to a </a:t>
            </a:r>
            <a:r>
              <a:rPr lang="en-US" b="1" dirty="0"/>
              <a:t>moderate</a:t>
            </a:r>
            <a:r>
              <a:rPr lang="en-US" dirty="0"/>
              <a:t> level</a:t>
            </a:r>
          </a:p>
          <a:p>
            <a:r>
              <a:rPr lang="en-US" dirty="0"/>
              <a:t>[ ] Pedal at a steady, comfortable pace</a:t>
            </a:r>
          </a:p>
          <a:p>
            <a:r>
              <a:rPr lang="en-US" dirty="0"/>
              <a:t>[ ] Breathing should increase, but you can still talk</a:t>
            </a:r>
          </a:p>
          <a:p>
            <a:r>
              <a:rPr lang="en-US" dirty="0"/>
              <a:t>[ ] Keep shoulders relaxed</a:t>
            </a:r>
          </a:p>
          <a:p>
            <a:r>
              <a:rPr lang="en-US" dirty="0"/>
              <a:t>[ ] Stay steady for </a:t>
            </a:r>
            <a:r>
              <a:rPr lang="en-US" b="1" dirty="0"/>
              <a:t>8 minutes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2. MODERATE INTERVALS – 9 minutes</a:t>
            </a:r>
          </a:p>
          <a:p>
            <a:r>
              <a:rPr lang="en-US" b="1" dirty="0"/>
              <a:t>Pattern:</a:t>
            </a:r>
            <a:endParaRPr lang="en-US" dirty="0"/>
          </a:p>
          <a:p>
            <a:r>
              <a:rPr lang="en-US" dirty="0"/>
              <a:t>[ ] 2 minutes </a:t>
            </a:r>
            <a:r>
              <a:rPr lang="en-US" b="1" dirty="0"/>
              <a:t>easy</a:t>
            </a:r>
            <a:endParaRPr lang="en-US" dirty="0"/>
          </a:p>
          <a:p>
            <a:r>
              <a:rPr lang="en-US" dirty="0"/>
              <a:t>[ ] 1 minute </a:t>
            </a:r>
            <a:r>
              <a:rPr lang="en-US" b="1" dirty="0"/>
              <a:t>moderate</a:t>
            </a:r>
            <a:endParaRPr lang="en-US" dirty="0"/>
          </a:p>
          <a:p>
            <a:r>
              <a:rPr lang="en-US" dirty="0"/>
              <a:t>[ ] Repeat again</a:t>
            </a:r>
          </a:p>
          <a:p>
            <a:r>
              <a:rPr lang="en-US" dirty="0"/>
              <a:t>[ ] Repeat again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3. CADENCE TRAINING – 3 minutes</a:t>
            </a:r>
          </a:p>
          <a:p>
            <a:r>
              <a:rPr lang="en-US" b="1" dirty="0"/>
              <a:t>Goal:</a:t>
            </a:r>
            <a:r>
              <a:rPr lang="en-US" dirty="0"/>
              <a:t> Coordination + safe speed work</a:t>
            </a:r>
          </a:p>
          <a:p>
            <a:r>
              <a:rPr lang="en-US" dirty="0"/>
              <a:t>[ ] Keep resistance LOW</a:t>
            </a:r>
          </a:p>
          <a:p>
            <a:r>
              <a:rPr lang="en-US" dirty="0"/>
              <a:t>[ ] Maintain an even rhythm</a:t>
            </a:r>
          </a:p>
          <a:p>
            <a:r>
              <a:rPr lang="en-US" dirty="0"/>
              <a:t>[ ] 20 seconds faster / 40 seconds normal (repeat 3 times)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4. FINISH (1 minute)</a:t>
            </a:r>
          </a:p>
          <a:p>
            <a:r>
              <a:rPr lang="en-US" dirty="0"/>
              <a:t>[ ] Slow down to an easy coast</a:t>
            </a:r>
          </a:p>
          <a:p>
            <a:r>
              <a:rPr lang="en-US" dirty="0"/>
              <a:t>[ ] Let heart rate come down</a:t>
            </a:r>
          </a:p>
          <a:p>
            <a:r>
              <a:rPr lang="en-US" dirty="0"/>
              <a:t>[ ] Take 3–4 deep breaths</a:t>
            </a:r>
          </a:p>
          <a:p>
            <a:r>
              <a:rPr lang="en-US" dirty="0"/>
              <a:t>[ ] Drink a sip of water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NOTES</a:t>
            </a:r>
          </a:p>
          <a:p>
            <a:r>
              <a:rPr lang="en-US" dirty="0"/>
              <a:t>Stop if dizzy, light-headed, or unusually short of breath</a:t>
            </a:r>
          </a:p>
          <a:p>
            <a:r>
              <a:rPr lang="en-US" dirty="0"/>
              <a:t>Slight leg fatigue = normal</a:t>
            </a:r>
          </a:p>
          <a:p>
            <a:r>
              <a:rPr lang="en-US" dirty="0"/>
              <a:t>Sharp pain = </a:t>
            </a:r>
            <a:r>
              <a:rPr lang="en-US" b="1" dirty="0"/>
              <a:t>stop immediately</a:t>
            </a:r>
            <a:endParaRPr lang="en-US" dirty="0"/>
          </a:p>
          <a:p>
            <a:r>
              <a:rPr lang="en-US" dirty="0"/>
              <a:t>Consistency matters more than speed or intensity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39857-5CA9-CB51-4146-3E29677D471B}"/>
              </a:ext>
            </a:extLst>
          </p:cNvPr>
          <p:cNvSpPr txBox="1"/>
          <p:nvPr/>
        </p:nvSpPr>
        <p:spPr>
          <a:xfrm>
            <a:off x="430618" y="233917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Fira Code" panose="020B0809050000020004" pitchFamily="49" charset="0"/>
                <a:ea typeface="Fira Code" panose="020B0809050000020004" pitchFamily="49" charset="0"/>
              </a:rPr>
              <a:t>Workout.md</a:t>
            </a:r>
            <a:endParaRPr lang="en-US" b="1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50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AE4A7-A480-E8B7-D878-D7409F850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C57767-673D-27AB-8F0F-AF6C7C516BD6}"/>
              </a:ext>
            </a:extLst>
          </p:cNvPr>
          <p:cNvSpPr txBox="1"/>
          <p:nvPr/>
        </p:nvSpPr>
        <p:spPr>
          <a:xfrm>
            <a:off x="3460898" y="-6282630"/>
            <a:ext cx="5850384" cy="1228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DAILY RECUMBENT BIKE ROUTINE (20 MINUTES)</a:t>
            </a:r>
          </a:p>
          <a:p>
            <a:r>
              <a:rPr lang="en-US" b="1" dirty="0"/>
              <a:t>Focus: Heart Health • Strength • Coordination</a:t>
            </a:r>
          </a:p>
          <a:p>
            <a:r>
              <a:rPr lang="en-US" b="1" dirty="0"/>
              <a:t>Warm up (1 minute)</a:t>
            </a:r>
          </a:p>
          <a:p>
            <a:r>
              <a:rPr lang="en-US" dirty="0"/>
              <a:t>[ ] Sit upright, feet firmly on pedals</a:t>
            </a:r>
          </a:p>
          <a:p>
            <a:r>
              <a:rPr lang="en-US" dirty="0"/>
              <a:t>[ ] LOW resistance &amp; </a:t>
            </a:r>
            <a:r>
              <a:rPr lang="en-US" b="1" dirty="0"/>
              <a:t>comfortable pace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1. STEADY MODERATE RIDE – 8 minutes</a:t>
            </a:r>
          </a:p>
          <a:p>
            <a:r>
              <a:rPr lang="en-US" b="1" dirty="0"/>
              <a:t>Goal:</a:t>
            </a:r>
            <a:r>
              <a:rPr lang="en-US" dirty="0"/>
              <a:t> Smooth, steady cardio</a:t>
            </a:r>
          </a:p>
          <a:p>
            <a:r>
              <a:rPr lang="en-US" dirty="0"/>
              <a:t>[ ] Raise resistance to a </a:t>
            </a:r>
            <a:r>
              <a:rPr lang="en-US" b="1" dirty="0"/>
              <a:t>moderate</a:t>
            </a:r>
            <a:r>
              <a:rPr lang="en-US" dirty="0"/>
              <a:t> level</a:t>
            </a:r>
          </a:p>
          <a:p>
            <a:r>
              <a:rPr lang="en-US" dirty="0"/>
              <a:t>[ ] Pedal at a steady, comfortable pace</a:t>
            </a:r>
          </a:p>
          <a:p>
            <a:r>
              <a:rPr lang="en-US" dirty="0"/>
              <a:t>[ ] Breathing should increase, but you can still talk</a:t>
            </a:r>
          </a:p>
          <a:p>
            <a:r>
              <a:rPr lang="en-US" dirty="0"/>
              <a:t>[ ] Keep shoulders relaxed</a:t>
            </a:r>
          </a:p>
          <a:p>
            <a:r>
              <a:rPr lang="en-US" dirty="0"/>
              <a:t>[ ] Stay steady for </a:t>
            </a:r>
            <a:r>
              <a:rPr lang="en-US" b="1" dirty="0"/>
              <a:t>8 minutes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2. MODERATE INTERVALS – 9 minutes</a:t>
            </a:r>
          </a:p>
          <a:p>
            <a:r>
              <a:rPr lang="en-US" b="1" dirty="0"/>
              <a:t>Pattern:</a:t>
            </a:r>
            <a:endParaRPr lang="en-US" dirty="0"/>
          </a:p>
          <a:p>
            <a:r>
              <a:rPr lang="en-US" dirty="0"/>
              <a:t>[ ] 2 minutes </a:t>
            </a:r>
            <a:r>
              <a:rPr lang="en-US" b="1" dirty="0"/>
              <a:t>easy</a:t>
            </a:r>
            <a:endParaRPr lang="en-US" dirty="0"/>
          </a:p>
          <a:p>
            <a:r>
              <a:rPr lang="en-US" dirty="0"/>
              <a:t>[ ] 1 minute </a:t>
            </a:r>
            <a:r>
              <a:rPr lang="en-US" b="1" dirty="0"/>
              <a:t>moderate</a:t>
            </a:r>
            <a:endParaRPr lang="en-US" dirty="0"/>
          </a:p>
          <a:p>
            <a:r>
              <a:rPr lang="en-US" dirty="0"/>
              <a:t>[ ] Repeat again</a:t>
            </a:r>
          </a:p>
          <a:p>
            <a:r>
              <a:rPr lang="en-US" dirty="0"/>
              <a:t>[ ] Repeat again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3. CADENCE TRAINING – 3 minutes</a:t>
            </a:r>
          </a:p>
          <a:p>
            <a:r>
              <a:rPr lang="en-US" b="1" dirty="0"/>
              <a:t>Goal:</a:t>
            </a:r>
            <a:r>
              <a:rPr lang="en-US" dirty="0"/>
              <a:t> Coordination + safe speed work</a:t>
            </a:r>
          </a:p>
          <a:p>
            <a:r>
              <a:rPr lang="en-US" dirty="0"/>
              <a:t>[ ] Keep resistance LOW</a:t>
            </a:r>
          </a:p>
          <a:p>
            <a:r>
              <a:rPr lang="en-US" dirty="0"/>
              <a:t>[ ] Maintain an even rhythm</a:t>
            </a:r>
          </a:p>
          <a:p>
            <a:r>
              <a:rPr lang="en-US" dirty="0"/>
              <a:t>[ ] 20 seconds faster / 40 seconds normal (repeat 3 times)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4. FINISH (1 minute)</a:t>
            </a:r>
          </a:p>
          <a:p>
            <a:r>
              <a:rPr lang="en-US" dirty="0"/>
              <a:t>[ ] Slow down to an easy coast</a:t>
            </a:r>
          </a:p>
          <a:p>
            <a:r>
              <a:rPr lang="en-US" dirty="0"/>
              <a:t>[ ] Let heart rate come down</a:t>
            </a:r>
          </a:p>
          <a:p>
            <a:r>
              <a:rPr lang="en-US" dirty="0"/>
              <a:t>[ ] Take 3–4 deep breaths</a:t>
            </a:r>
          </a:p>
          <a:p>
            <a:r>
              <a:rPr lang="en-US" dirty="0"/>
              <a:t>[ ] Drink a sip of water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NOTES</a:t>
            </a:r>
          </a:p>
          <a:p>
            <a:r>
              <a:rPr lang="en-US" dirty="0"/>
              <a:t>Stop if dizzy, light-headed, or unusually short of breath</a:t>
            </a:r>
          </a:p>
          <a:p>
            <a:r>
              <a:rPr lang="en-US" dirty="0"/>
              <a:t>Slight leg fatigue = normal</a:t>
            </a:r>
          </a:p>
          <a:p>
            <a:r>
              <a:rPr lang="en-US" dirty="0"/>
              <a:t>Sharp pain = </a:t>
            </a:r>
            <a:r>
              <a:rPr lang="en-US" b="1" dirty="0"/>
              <a:t>stop immediately</a:t>
            </a:r>
            <a:endParaRPr lang="en-US" dirty="0"/>
          </a:p>
          <a:p>
            <a:r>
              <a:rPr lang="en-US" dirty="0"/>
              <a:t>Consistency matters more than speed or intensity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450312-2EEE-908A-CB0D-1DCA9FF10CA6}"/>
              </a:ext>
            </a:extLst>
          </p:cNvPr>
          <p:cNvSpPr txBox="1"/>
          <p:nvPr/>
        </p:nvSpPr>
        <p:spPr>
          <a:xfrm>
            <a:off x="430618" y="233917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Fira Code" panose="020B0809050000020004" pitchFamily="49" charset="0"/>
                <a:ea typeface="Fira Code" panose="020B0809050000020004" pitchFamily="49" charset="0"/>
              </a:rPr>
              <a:t>Workout.md</a:t>
            </a:r>
            <a:endParaRPr lang="en-US" b="1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717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95FF4-12D6-EA88-E918-188B2E9E9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ECC03-B635-FA7A-0EC0-1968E08AEDF2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the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4DBE513-4262-126E-0072-62E0E6ECA143}"/>
              </a:ext>
            </a:extLst>
          </p:cNvPr>
          <p:cNvSpPr/>
          <p:nvPr/>
        </p:nvSpPr>
        <p:spPr>
          <a:xfrm>
            <a:off x="452983" y="1731082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E45272-8AF8-566C-064C-FD58B64BFB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22"/>
          <a:stretch>
            <a:fillRect/>
          </a:stretch>
        </p:blipFill>
        <p:spPr>
          <a:xfrm>
            <a:off x="5392662" y="2378077"/>
            <a:ext cx="1452282" cy="14864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0BAA11-CCBF-C910-98CB-B79EE87B4BAB}"/>
              </a:ext>
            </a:extLst>
          </p:cNvPr>
          <p:cNvSpPr txBox="1"/>
          <p:nvPr/>
        </p:nvSpPr>
        <p:spPr>
          <a:xfrm>
            <a:off x="4821233" y="3057739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50DF92-7EF2-49F4-8DEC-AEB981712418}"/>
              </a:ext>
            </a:extLst>
          </p:cNvPr>
          <p:cNvGrpSpPr/>
          <p:nvPr/>
        </p:nvGrpSpPr>
        <p:grpSpPr>
          <a:xfrm>
            <a:off x="685826" y="3097464"/>
            <a:ext cx="1732958" cy="663072"/>
            <a:chOff x="2628366" y="2902691"/>
            <a:chExt cx="1732958" cy="663072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D71781D-C7D3-1E1A-E93F-AF5F12FA08D9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228E3C-4C87-256A-DCFE-70771BE78535}"/>
                </a:ext>
              </a:extLst>
            </p:cNvPr>
            <p:cNvSpPr txBox="1"/>
            <p:nvPr/>
          </p:nvSpPr>
          <p:spPr>
            <a:xfrm>
              <a:off x="3305065" y="3093798"/>
              <a:ext cx="680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Data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A28533E-5FCB-762D-9C6D-683FC04C6BA5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396E66A-F49A-EB39-5825-5A4025FC6482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F13DB8D-8249-E9AD-E0C5-76AE6ECD9021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AD6CFD6F-D551-4822-8A73-486985DB5279}"/>
              </a:ext>
            </a:extLst>
          </p:cNvPr>
          <p:cNvSpPr/>
          <p:nvPr/>
        </p:nvSpPr>
        <p:spPr>
          <a:xfrm>
            <a:off x="7547380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Download Movie Videos ICON free | FreePNGimg">
            <a:extLst>
              <a:ext uri="{FF2B5EF4-FFF2-40B4-BE49-F238E27FC236}">
                <a16:creationId xmlns:a16="http://schemas.microsoft.com/office/drawing/2014/main" id="{974D34B4-0388-BAE6-08D7-7A5CE7B51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926" y="2106849"/>
            <a:ext cx="3225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1C1062-B596-53DA-E5D2-74C1865F6589}"/>
              </a:ext>
            </a:extLst>
          </p:cNvPr>
          <p:cNvSpPr txBox="1"/>
          <p:nvPr/>
        </p:nvSpPr>
        <p:spPr>
          <a:xfrm>
            <a:off x="9832538" y="1467628"/>
            <a:ext cx="102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Workout</a:t>
            </a:r>
          </a:p>
          <a:p>
            <a:pPr algn="ctr"/>
            <a:r>
              <a:rPr lang="en-US" dirty="0"/>
              <a:t>Video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7D5E7-0BB4-F1B7-1796-67F138D1EB7E}"/>
              </a:ext>
            </a:extLst>
          </p:cNvPr>
          <p:cNvSpPr txBox="1"/>
          <p:nvPr/>
        </p:nvSpPr>
        <p:spPr>
          <a:xfrm>
            <a:off x="3018718" y="1860784"/>
            <a:ext cx="15185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35671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1C706-8F34-FCEF-89BD-EE0616B5F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E9FCE65-26FB-C2DB-734A-4D1F5E37FAAE}"/>
              </a:ext>
            </a:extLst>
          </p:cNvPr>
          <p:cNvSpPr/>
          <p:nvPr/>
        </p:nvSpPr>
        <p:spPr>
          <a:xfrm>
            <a:off x="158394" y="1167580"/>
            <a:ext cx="4510664" cy="4626729"/>
          </a:xfrm>
          <a:prstGeom prst="roundRect">
            <a:avLst>
              <a:gd name="adj" fmla="val 358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BF6B6E1-AD37-C364-90A6-B5AA7AF9FBD8}"/>
              </a:ext>
            </a:extLst>
          </p:cNvPr>
          <p:cNvSpPr/>
          <p:nvPr/>
        </p:nvSpPr>
        <p:spPr>
          <a:xfrm>
            <a:off x="3378880" y="1167580"/>
            <a:ext cx="3964526" cy="4626729"/>
          </a:xfrm>
          <a:prstGeom prst="roundRect">
            <a:avLst>
              <a:gd name="adj" fmla="val 3584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66D2C8D-BA67-F0D7-D877-A95E2E1430E4}"/>
              </a:ext>
            </a:extLst>
          </p:cNvPr>
          <p:cNvSpPr/>
          <p:nvPr/>
        </p:nvSpPr>
        <p:spPr>
          <a:xfrm>
            <a:off x="5946234" y="1167580"/>
            <a:ext cx="6087372" cy="4626729"/>
          </a:xfrm>
          <a:prstGeom prst="roundRect">
            <a:avLst>
              <a:gd name="adj" fmla="val 3584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7D143-FD51-95F8-3E32-F41E3ADE8281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3514831" cy="7331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AI Pipeline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622560C-7B8D-4932-CB60-521319817977}"/>
              </a:ext>
            </a:extLst>
          </p:cNvPr>
          <p:cNvSpPr/>
          <p:nvPr/>
        </p:nvSpPr>
        <p:spPr>
          <a:xfrm>
            <a:off x="378609" y="1731082"/>
            <a:ext cx="1717076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56D1DE19-A0B6-5D92-E7FC-C24FE59EE264}"/>
              </a:ext>
            </a:extLst>
          </p:cNvPr>
          <p:cNvSpPr/>
          <p:nvPr/>
        </p:nvSpPr>
        <p:spPr>
          <a:xfrm>
            <a:off x="2281240" y="1731081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55D526-6911-2122-A6F9-96D205FD568B}"/>
              </a:ext>
            </a:extLst>
          </p:cNvPr>
          <p:cNvSpPr txBox="1"/>
          <p:nvPr/>
        </p:nvSpPr>
        <p:spPr>
          <a:xfrm>
            <a:off x="9832538" y="1467628"/>
            <a:ext cx="102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Workout</a:t>
            </a:r>
          </a:p>
          <a:p>
            <a:pPr algn="ctr"/>
            <a:r>
              <a:rPr lang="en-US" dirty="0"/>
              <a:t>Video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A4100F0-70A4-7151-7543-F50D82CE3AB9}"/>
              </a:ext>
            </a:extLst>
          </p:cNvPr>
          <p:cNvSpPr/>
          <p:nvPr/>
        </p:nvSpPr>
        <p:spPr>
          <a:xfrm>
            <a:off x="6105580" y="173108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794FF714-7B7A-51EE-268C-F2A2B84B5B2B}"/>
              </a:ext>
            </a:extLst>
          </p:cNvPr>
          <p:cNvSpPr/>
          <p:nvPr/>
        </p:nvSpPr>
        <p:spPr>
          <a:xfrm>
            <a:off x="7470742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D7CEFC9-B63A-C204-F0AC-A02D60C5E605}"/>
              </a:ext>
            </a:extLst>
          </p:cNvPr>
          <p:cNvSpPr/>
          <p:nvPr/>
        </p:nvSpPr>
        <p:spPr>
          <a:xfrm>
            <a:off x="3434631" y="179593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4F6FFB0F-3E65-4BEC-F835-FB6BB14957DA}"/>
              </a:ext>
            </a:extLst>
          </p:cNvPr>
          <p:cNvSpPr/>
          <p:nvPr/>
        </p:nvSpPr>
        <p:spPr>
          <a:xfrm>
            <a:off x="4803439" y="179593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57DA6251-9D27-CF47-C094-EF8F18C33FFE}"/>
              </a:ext>
            </a:extLst>
          </p:cNvPr>
          <p:cNvSpPr/>
          <p:nvPr/>
        </p:nvSpPr>
        <p:spPr>
          <a:xfrm flipH="1">
            <a:off x="3696366" y="2954146"/>
            <a:ext cx="543736" cy="762682"/>
          </a:xfrm>
          <a:prstGeom prst="snip1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6B1687-A116-4CCA-C866-AD7F42ED2B79}"/>
              </a:ext>
            </a:extLst>
          </p:cNvPr>
          <p:cNvSpPr txBox="1"/>
          <p:nvPr/>
        </p:nvSpPr>
        <p:spPr>
          <a:xfrm>
            <a:off x="3649824" y="3242903"/>
            <a:ext cx="6744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Markdown</a:t>
            </a:r>
          </a:p>
        </p:txBody>
      </p:sp>
      <p:pic>
        <p:nvPicPr>
          <p:cNvPr id="11" name="Picture 4" descr="Code - Free computer icons">
            <a:extLst>
              <a:ext uri="{FF2B5EF4-FFF2-40B4-BE49-F238E27FC236}">
                <a16:creationId xmlns:a16="http://schemas.microsoft.com/office/drawing/2014/main" id="{08A4E22B-8164-B781-39E3-C26D1BC6F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055" y="3163767"/>
            <a:ext cx="343440" cy="34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22FEC0-9B0A-FA4E-F773-C29F066EAE10}"/>
              </a:ext>
            </a:extLst>
          </p:cNvPr>
          <p:cNvSpPr txBox="1"/>
          <p:nvPr/>
        </p:nvSpPr>
        <p:spPr>
          <a:xfrm>
            <a:off x="457029" y="3442293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Impromptu</a:t>
            </a:r>
          </a:p>
          <a:p>
            <a:pPr algn="ctr"/>
            <a:r>
              <a:rPr lang="en-US" b="1" dirty="0"/>
              <a:t>prompt</a:t>
            </a:r>
          </a:p>
        </p:txBody>
      </p:sp>
      <p:sp>
        <p:nvSpPr>
          <p:cNvPr id="15" name="Oval Callout 14">
            <a:extLst>
              <a:ext uri="{FF2B5EF4-FFF2-40B4-BE49-F238E27FC236}">
                <a16:creationId xmlns:a16="http://schemas.microsoft.com/office/drawing/2014/main" id="{D6FF9A13-238D-0626-C0E0-4AF282837A1E}"/>
              </a:ext>
            </a:extLst>
          </p:cNvPr>
          <p:cNvSpPr/>
          <p:nvPr/>
        </p:nvSpPr>
        <p:spPr>
          <a:xfrm>
            <a:off x="858874" y="2574259"/>
            <a:ext cx="660643" cy="452781"/>
          </a:xfrm>
          <a:prstGeom prst="wedgeEllipseCallout">
            <a:avLst>
              <a:gd name="adj1" fmla="val -44012"/>
              <a:gd name="adj2" fmla="val 63466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BAE563-8C42-0ADB-EC7A-7158653B65C4}"/>
              </a:ext>
            </a:extLst>
          </p:cNvPr>
          <p:cNvSpPr txBox="1"/>
          <p:nvPr/>
        </p:nvSpPr>
        <p:spPr>
          <a:xfrm>
            <a:off x="3246394" y="3743116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Workout</a:t>
            </a:r>
          </a:p>
          <a:p>
            <a:pPr algn="ctr"/>
            <a:r>
              <a:rPr lang="en-US" b="1" dirty="0"/>
              <a:t>Plan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AA6CF1-C032-AA41-4665-46D144610749}"/>
              </a:ext>
            </a:extLst>
          </p:cNvPr>
          <p:cNvSpPr txBox="1"/>
          <p:nvPr/>
        </p:nvSpPr>
        <p:spPr>
          <a:xfrm>
            <a:off x="5952063" y="3605880"/>
            <a:ext cx="142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Python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C0B000B-F658-3240-0202-E4C1868942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4306" y="2387644"/>
            <a:ext cx="2486582" cy="194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38141B-0AB3-6212-B98E-11798898B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49" y="2168880"/>
            <a:ext cx="4498910" cy="25202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63BDBF-8997-02C6-89AD-AA5110B62104}"/>
              </a:ext>
            </a:extLst>
          </p:cNvPr>
          <p:cNvSpPr txBox="1"/>
          <p:nvPr/>
        </p:nvSpPr>
        <p:spPr>
          <a:xfrm>
            <a:off x="4769321" y="2782668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 </a:t>
            </a:r>
            <a:r>
              <a:rPr lang="en-US" dirty="0">
                <a:solidFill>
                  <a:srgbClr val="C00000"/>
                </a:solidFill>
              </a:rPr>
              <a:t>mins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EDABA3-892E-3E5A-4AE3-7E887DD3B17A}"/>
              </a:ext>
            </a:extLst>
          </p:cNvPr>
          <p:cNvSpPr txBox="1"/>
          <p:nvPr/>
        </p:nvSpPr>
        <p:spPr>
          <a:xfrm>
            <a:off x="4767398" y="3059667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~3 </a:t>
            </a:r>
            <a:r>
              <a:rPr lang="en-US" dirty="0" err="1">
                <a:solidFill>
                  <a:srgbClr val="C00000"/>
                </a:solidFill>
              </a:rPr>
              <a:t>gb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5CD1BE-0735-B96C-98FC-63A98A70C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611" y="2168880"/>
            <a:ext cx="4507150" cy="252023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619863-EECE-CCC6-6D7E-01B30F237DB5}"/>
              </a:ext>
            </a:extLst>
          </p:cNvPr>
          <p:cNvCxnSpPr/>
          <p:nvPr/>
        </p:nvCxnSpPr>
        <p:spPr>
          <a:xfrm>
            <a:off x="8901404" y="1875453"/>
            <a:ext cx="242596" cy="4012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76200">
              <a:schemeClr val="bg1">
                <a:alpha val="51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68442C-F2FD-1CC0-2394-7FF906013A7C}"/>
              </a:ext>
            </a:extLst>
          </p:cNvPr>
          <p:cNvCxnSpPr>
            <a:cxnSpLocks/>
          </p:cNvCxnSpPr>
          <p:nvPr/>
        </p:nvCxnSpPr>
        <p:spPr>
          <a:xfrm flipH="1">
            <a:off x="10313437" y="1735494"/>
            <a:ext cx="202163" cy="4189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76200">
              <a:schemeClr val="bg1">
                <a:alpha val="51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245FDC-39B6-BC3C-1259-20F8C5B0E7C0}"/>
              </a:ext>
            </a:extLst>
          </p:cNvPr>
          <p:cNvCxnSpPr>
            <a:cxnSpLocks/>
          </p:cNvCxnSpPr>
          <p:nvPr/>
        </p:nvCxnSpPr>
        <p:spPr>
          <a:xfrm flipV="1">
            <a:off x="9255967" y="4689119"/>
            <a:ext cx="0" cy="11051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76200">
              <a:schemeClr val="bg1">
                <a:alpha val="51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54BFA8-0F24-24E8-ABD8-7A15B264B9E2}"/>
              </a:ext>
            </a:extLst>
          </p:cNvPr>
          <p:cNvCxnSpPr>
            <a:cxnSpLocks/>
          </p:cNvCxnSpPr>
          <p:nvPr/>
        </p:nvCxnSpPr>
        <p:spPr>
          <a:xfrm flipH="1" flipV="1">
            <a:off x="7968343" y="4585462"/>
            <a:ext cx="219648" cy="7920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76200">
              <a:schemeClr val="bg1">
                <a:alpha val="51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ECFC371-1105-0BA5-1D5A-4D5C2E7C3BBE}"/>
              </a:ext>
            </a:extLst>
          </p:cNvPr>
          <p:cNvSpPr txBox="1"/>
          <p:nvPr/>
        </p:nvSpPr>
        <p:spPr>
          <a:xfrm>
            <a:off x="5908920" y="2782668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seconds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1FF314-7515-C4C5-F483-EF044362EF4D}"/>
              </a:ext>
            </a:extLst>
          </p:cNvPr>
          <p:cNvSpPr txBox="1"/>
          <p:nvPr/>
        </p:nvSpPr>
        <p:spPr>
          <a:xfrm>
            <a:off x="5906997" y="3059667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~3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1C2FFF-241E-13ED-414D-B31082F11963}"/>
              </a:ext>
            </a:extLst>
          </p:cNvPr>
          <p:cNvSpPr txBox="1"/>
          <p:nvPr/>
        </p:nvSpPr>
        <p:spPr>
          <a:xfrm>
            <a:off x="8078167" y="1506121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Section Bar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4067BD-D806-07D3-2AD9-9E014C85B530}"/>
              </a:ext>
            </a:extLst>
          </p:cNvPr>
          <p:cNvSpPr txBox="1"/>
          <p:nvPr/>
        </p:nvSpPr>
        <p:spPr>
          <a:xfrm>
            <a:off x="9851796" y="1366162"/>
            <a:ext cx="16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Overall Pointer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AD734B-7734-22E6-84BF-5ADFCCCD502E}"/>
              </a:ext>
            </a:extLst>
          </p:cNvPr>
          <p:cNvSpPr txBox="1"/>
          <p:nvPr/>
        </p:nvSpPr>
        <p:spPr>
          <a:xfrm>
            <a:off x="5658117" y="5351879"/>
            <a:ext cx="3287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Red Bar = Hard Movement</a:t>
            </a:r>
          </a:p>
          <a:p>
            <a:pPr algn="r"/>
            <a:r>
              <a:rPr lang="en-US" dirty="0"/>
              <a:t>Green Bar = Relaxed Movement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4D4341-9CD5-F0B2-FBB5-6FBDDA9E9F23}"/>
              </a:ext>
            </a:extLst>
          </p:cNvPr>
          <p:cNvSpPr txBox="1"/>
          <p:nvPr/>
        </p:nvSpPr>
        <p:spPr>
          <a:xfrm>
            <a:off x="9032032" y="5813544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Section Timer</a:t>
            </a:r>
          </a:p>
        </p:txBody>
      </p:sp>
    </p:spTree>
    <p:extLst>
      <p:ext uri="{BB962C8B-B14F-4D97-AF65-F5344CB8AC3E}">
        <p14:creationId xmlns:p14="http://schemas.microsoft.com/office/powerpoint/2010/main" val="95330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56B91-EC26-648C-7BA4-1702A993B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2770F06-BAB0-87DF-6E61-4CBE67293491}"/>
              </a:ext>
            </a:extLst>
          </p:cNvPr>
          <p:cNvSpPr/>
          <p:nvPr/>
        </p:nvSpPr>
        <p:spPr>
          <a:xfrm>
            <a:off x="3378880" y="1167580"/>
            <a:ext cx="3964526" cy="4626729"/>
          </a:xfrm>
          <a:prstGeom prst="roundRect">
            <a:avLst>
              <a:gd name="adj" fmla="val 3584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0A0B9A-1E37-CA4E-A520-4BB6BC95A159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3514831" cy="7331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AI Pipeline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773AAC2-A988-D8AE-C969-77184E2669A9}"/>
              </a:ext>
            </a:extLst>
          </p:cNvPr>
          <p:cNvSpPr/>
          <p:nvPr/>
        </p:nvSpPr>
        <p:spPr>
          <a:xfrm>
            <a:off x="378609" y="1731082"/>
            <a:ext cx="1717076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B7338DA4-E7E0-5DE6-6C0A-00791438104F}"/>
              </a:ext>
            </a:extLst>
          </p:cNvPr>
          <p:cNvSpPr/>
          <p:nvPr/>
        </p:nvSpPr>
        <p:spPr>
          <a:xfrm>
            <a:off x="2281240" y="1731081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E39591-D2A1-1ECF-CF55-3E5C66A5B555}"/>
              </a:ext>
            </a:extLst>
          </p:cNvPr>
          <p:cNvSpPr txBox="1"/>
          <p:nvPr/>
        </p:nvSpPr>
        <p:spPr>
          <a:xfrm>
            <a:off x="9832538" y="1467628"/>
            <a:ext cx="102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Workout</a:t>
            </a:r>
          </a:p>
          <a:p>
            <a:pPr algn="ctr"/>
            <a:r>
              <a:rPr lang="en-US" dirty="0"/>
              <a:t>Video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D8A450E-41D6-635E-6C01-DA1D9508BAB4}"/>
              </a:ext>
            </a:extLst>
          </p:cNvPr>
          <p:cNvSpPr/>
          <p:nvPr/>
        </p:nvSpPr>
        <p:spPr>
          <a:xfrm>
            <a:off x="6105580" y="173108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7F127E6F-4231-6F9E-F61C-BAAAC6F753E6}"/>
              </a:ext>
            </a:extLst>
          </p:cNvPr>
          <p:cNvSpPr/>
          <p:nvPr/>
        </p:nvSpPr>
        <p:spPr>
          <a:xfrm>
            <a:off x="7470742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4394AFD-4F1D-131C-12EB-FEF0D4074C2C}"/>
              </a:ext>
            </a:extLst>
          </p:cNvPr>
          <p:cNvSpPr/>
          <p:nvPr/>
        </p:nvSpPr>
        <p:spPr>
          <a:xfrm>
            <a:off x="3434631" y="179593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C6366BF5-3422-7529-1D7D-F7315AD0B67A}"/>
              </a:ext>
            </a:extLst>
          </p:cNvPr>
          <p:cNvSpPr/>
          <p:nvPr/>
        </p:nvSpPr>
        <p:spPr>
          <a:xfrm>
            <a:off x="4803439" y="179593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06397910-4A0B-F1D9-0CF1-F2BF6D7A5C7D}"/>
              </a:ext>
            </a:extLst>
          </p:cNvPr>
          <p:cNvSpPr/>
          <p:nvPr/>
        </p:nvSpPr>
        <p:spPr>
          <a:xfrm flipH="1">
            <a:off x="3696366" y="2954146"/>
            <a:ext cx="543736" cy="762682"/>
          </a:xfrm>
          <a:prstGeom prst="snip1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262420-6FC2-B10C-1B22-27A83FA640E4}"/>
              </a:ext>
            </a:extLst>
          </p:cNvPr>
          <p:cNvSpPr txBox="1"/>
          <p:nvPr/>
        </p:nvSpPr>
        <p:spPr>
          <a:xfrm>
            <a:off x="3649824" y="3242903"/>
            <a:ext cx="6744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Markdown</a:t>
            </a:r>
          </a:p>
        </p:txBody>
      </p:sp>
      <p:pic>
        <p:nvPicPr>
          <p:cNvPr id="11" name="Picture 4" descr="Code - Free computer icons">
            <a:extLst>
              <a:ext uri="{FF2B5EF4-FFF2-40B4-BE49-F238E27FC236}">
                <a16:creationId xmlns:a16="http://schemas.microsoft.com/office/drawing/2014/main" id="{4281C647-806A-A5D5-6CB1-352E6943D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055" y="3163767"/>
            <a:ext cx="343440" cy="34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43CB3C-6968-E639-561B-4530F72FFB06}"/>
              </a:ext>
            </a:extLst>
          </p:cNvPr>
          <p:cNvSpPr txBox="1"/>
          <p:nvPr/>
        </p:nvSpPr>
        <p:spPr>
          <a:xfrm>
            <a:off x="457029" y="3442293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Impromptu</a:t>
            </a:r>
          </a:p>
          <a:p>
            <a:pPr algn="ctr"/>
            <a:r>
              <a:rPr lang="en-US" b="1" dirty="0"/>
              <a:t>prompt</a:t>
            </a:r>
          </a:p>
        </p:txBody>
      </p:sp>
      <p:sp>
        <p:nvSpPr>
          <p:cNvPr id="15" name="Oval Callout 14">
            <a:extLst>
              <a:ext uri="{FF2B5EF4-FFF2-40B4-BE49-F238E27FC236}">
                <a16:creationId xmlns:a16="http://schemas.microsoft.com/office/drawing/2014/main" id="{A400CAD5-CD8E-24C0-A754-F1F698B34022}"/>
              </a:ext>
            </a:extLst>
          </p:cNvPr>
          <p:cNvSpPr/>
          <p:nvPr/>
        </p:nvSpPr>
        <p:spPr>
          <a:xfrm>
            <a:off x="858874" y="2574259"/>
            <a:ext cx="660643" cy="452781"/>
          </a:xfrm>
          <a:prstGeom prst="wedgeEllipseCallout">
            <a:avLst>
              <a:gd name="adj1" fmla="val -44012"/>
              <a:gd name="adj2" fmla="val 63466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4E3721-6B97-F64A-BE2C-660B6EE7F064}"/>
              </a:ext>
            </a:extLst>
          </p:cNvPr>
          <p:cNvSpPr txBox="1"/>
          <p:nvPr/>
        </p:nvSpPr>
        <p:spPr>
          <a:xfrm>
            <a:off x="3246394" y="3743116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Workout</a:t>
            </a:r>
          </a:p>
          <a:p>
            <a:pPr algn="ctr"/>
            <a:r>
              <a:rPr lang="en-US" b="1" dirty="0"/>
              <a:t>Plan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980DBC-F1F5-954B-58AF-1206BD5A0590}"/>
              </a:ext>
            </a:extLst>
          </p:cNvPr>
          <p:cNvSpPr txBox="1"/>
          <p:nvPr/>
        </p:nvSpPr>
        <p:spPr>
          <a:xfrm>
            <a:off x="5952063" y="3605880"/>
            <a:ext cx="142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Python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DCB15CFC-E1A6-B868-70E9-F91190245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4306" y="2387644"/>
            <a:ext cx="2486582" cy="194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4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n of candy and a tag&#10;&#10;AI-generated content may be incorrect.">
            <a:extLst>
              <a:ext uri="{FF2B5EF4-FFF2-40B4-BE49-F238E27FC236}">
                <a16:creationId xmlns:a16="http://schemas.microsoft.com/office/drawing/2014/main" id="{0C44E479-06D2-F452-A84E-664C1757F2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613" b="14408"/>
          <a:stretch>
            <a:fillRect/>
          </a:stretch>
        </p:blipFill>
        <p:spPr>
          <a:xfrm>
            <a:off x="861526" y="1604867"/>
            <a:ext cx="3626498" cy="3480318"/>
          </a:xfrm>
          <a:prstGeom prst="rect">
            <a:avLst/>
          </a:prstGeom>
        </p:spPr>
      </p:pic>
      <p:pic>
        <p:nvPicPr>
          <p:cNvPr id="6" name="Picture 5" descr="A collection of cartoon illustrations&#10;&#10;AI-generated content may be incorrect.">
            <a:extLst>
              <a:ext uri="{FF2B5EF4-FFF2-40B4-BE49-F238E27FC236}">
                <a16:creationId xmlns:a16="http://schemas.microsoft.com/office/drawing/2014/main" id="{BEE4A9FA-D18D-1023-A9C0-F6CD82F4F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922" y="0"/>
            <a:ext cx="457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03D73D-3337-770F-38F4-98D1D5155043}"/>
              </a:ext>
            </a:extLst>
          </p:cNvPr>
          <p:cNvSpPr txBox="1"/>
          <p:nvPr/>
        </p:nvSpPr>
        <p:spPr>
          <a:xfrm>
            <a:off x="10046738" y="6108832"/>
            <a:ext cx="19057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Decoy Detonators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D0F2A2-D243-CAE3-16B3-213F71FA71F8}"/>
              </a:ext>
            </a:extLst>
          </p:cNvPr>
          <p:cNvSpPr txBox="1"/>
          <p:nvPr/>
        </p:nvSpPr>
        <p:spPr>
          <a:xfrm>
            <a:off x="7299261" y="5677105"/>
            <a:ext cx="19057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Ton-Tongue Toffees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023AA5-D07B-DBE0-4A30-DDF993D2CF9D}"/>
              </a:ext>
            </a:extLst>
          </p:cNvPr>
          <p:cNvSpPr txBox="1"/>
          <p:nvPr/>
        </p:nvSpPr>
        <p:spPr>
          <a:xfrm>
            <a:off x="10353481" y="4028700"/>
            <a:ext cx="19057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Spell-checking Hats</a:t>
            </a:r>
          </a:p>
        </p:txBody>
      </p:sp>
    </p:spTree>
    <p:extLst>
      <p:ext uri="{BB962C8B-B14F-4D97-AF65-F5344CB8AC3E}">
        <p14:creationId xmlns:p14="http://schemas.microsoft.com/office/powerpoint/2010/main" val="146905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469D19-61A4-1E71-9484-A31FCFE0B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549" y="534813"/>
            <a:ext cx="4507150" cy="25202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8785CF-5B0E-7E1E-7257-624414991B61}"/>
              </a:ext>
            </a:extLst>
          </p:cNvPr>
          <p:cNvSpPr txBox="1"/>
          <p:nvPr/>
        </p:nvSpPr>
        <p:spPr>
          <a:xfrm>
            <a:off x="157861" y="103289"/>
            <a:ext cx="3340979" cy="6863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DAILY RECUMBENT BIKE ROUTINE (20 MINUTES)</a:t>
            </a:r>
          </a:p>
          <a:p>
            <a:r>
              <a:rPr lang="en-US" sz="1000" b="1" dirty="0"/>
              <a:t>Focus: Heart Health • Strength • Coordination</a:t>
            </a:r>
          </a:p>
          <a:p>
            <a:r>
              <a:rPr lang="en-US" sz="1000" b="1" dirty="0"/>
              <a:t>Warm up (1 minute)</a:t>
            </a:r>
          </a:p>
          <a:p>
            <a:r>
              <a:rPr lang="en-US" sz="1000" dirty="0"/>
              <a:t>[ ] Sit upright, feet firmly on pedals</a:t>
            </a:r>
          </a:p>
          <a:p>
            <a:r>
              <a:rPr lang="en-US" sz="1000" dirty="0"/>
              <a:t>[ ] LOW resistance &amp; </a:t>
            </a:r>
            <a:r>
              <a:rPr lang="en-US" sz="1000" b="1" dirty="0"/>
              <a:t>comfortable pace</a:t>
            </a:r>
            <a:endParaRPr lang="en-US" sz="1000" dirty="0"/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1. STEADY MODERATE RIDE – 8 minutes</a:t>
            </a:r>
          </a:p>
          <a:p>
            <a:r>
              <a:rPr lang="en-US" sz="1000" b="1" dirty="0"/>
              <a:t>Goal:</a:t>
            </a:r>
            <a:r>
              <a:rPr lang="en-US" sz="1000" dirty="0"/>
              <a:t> Smooth, steady cardio</a:t>
            </a:r>
          </a:p>
          <a:p>
            <a:r>
              <a:rPr lang="en-US" sz="1000" dirty="0"/>
              <a:t>[ ] Raise resistance to a </a:t>
            </a:r>
            <a:r>
              <a:rPr lang="en-US" sz="1000" b="1" dirty="0"/>
              <a:t>moderate</a:t>
            </a:r>
            <a:r>
              <a:rPr lang="en-US" sz="1000" dirty="0"/>
              <a:t> level</a:t>
            </a:r>
          </a:p>
          <a:p>
            <a:r>
              <a:rPr lang="en-US" sz="1000" dirty="0"/>
              <a:t>[ ] Pedal at a steady, comfortable pace</a:t>
            </a:r>
          </a:p>
          <a:p>
            <a:r>
              <a:rPr lang="en-US" sz="1000" dirty="0"/>
              <a:t>[ ] Breathing should increase, but you can still talk</a:t>
            </a:r>
          </a:p>
          <a:p>
            <a:r>
              <a:rPr lang="en-US" sz="1000" dirty="0"/>
              <a:t>[ ] Keep shoulders relaxed</a:t>
            </a:r>
          </a:p>
          <a:p>
            <a:r>
              <a:rPr lang="en-US" sz="1000" dirty="0"/>
              <a:t>[ ] Stay steady for </a:t>
            </a:r>
            <a:r>
              <a:rPr lang="en-US" sz="1000" b="1" dirty="0"/>
              <a:t>8 minutes</a:t>
            </a:r>
            <a:endParaRPr lang="en-US" sz="1000" dirty="0"/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2. MODERATE INTERVALS – 9 minutes</a:t>
            </a:r>
          </a:p>
          <a:p>
            <a:r>
              <a:rPr lang="en-US" sz="1000" b="1" dirty="0"/>
              <a:t>Pattern:</a:t>
            </a:r>
            <a:endParaRPr lang="en-US" sz="1000" dirty="0"/>
          </a:p>
          <a:p>
            <a:r>
              <a:rPr lang="en-US" sz="1000" dirty="0"/>
              <a:t>[ ] 2 minutes </a:t>
            </a:r>
            <a:r>
              <a:rPr lang="en-US" sz="1000" b="1" dirty="0"/>
              <a:t>easy</a:t>
            </a:r>
            <a:endParaRPr lang="en-US" sz="1000" dirty="0"/>
          </a:p>
          <a:p>
            <a:r>
              <a:rPr lang="en-US" sz="1000" dirty="0"/>
              <a:t>[ ] 1 minute </a:t>
            </a:r>
            <a:r>
              <a:rPr lang="en-US" sz="1000" b="1" dirty="0"/>
              <a:t>moderate</a:t>
            </a:r>
            <a:endParaRPr lang="en-US" sz="1000" dirty="0"/>
          </a:p>
          <a:p>
            <a:r>
              <a:rPr lang="en-US" sz="1000" dirty="0"/>
              <a:t>[ ] Repeat again</a:t>
            </a:r>
          </a:p>
          <a:p>
            <a:r>
              <a:rPr lang="en-US" sz="1000" dirty="0"/>
              <a:t>[ ] Repeat again</a:t>
            </a:r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3. CADENCE TRAINING – 3 minutes</a:t>
            </a:r>
          </a:p>
          <a:p>
            <a:r>
              <a:rPr lang="en-US" sz="1000" b="1" dirty="0"/>
              <a:t>Goal:</a:t>
            </a:r>
            <a:r>
              <a:rPr lang="en-US" sz="1000" dirty="0"/>
              <a:t> Coordination + safe speed work</a:t>
            </a:r>
          </a:p>
          <a:p>
            <a:r>
              <a:rPr lang="en-US" sz="1000" dirty="0"/>
              <a:t>[ ] Keep resistance LOW</a:t>
            </a:r>
          </a:p>
          <a:p>
            <a:r>
              <a:rPr lang="en-US" sz="1000" dirty="0"/>
              <a:t>[ ] Maintain an even rhythm</a:t>
            </a:r>
          </a:p>
          <a:p>
            <a:r>
              <a:rPr lang="en-US" sz="1000" dirty="0"/>
              <a:t>[ ] 20 seconds faster / 40 seconds normal (repeat 3 times)</a:t>
            </a:r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4. FINISH (1 minute)</a:t>
            </a:r>
          </a:p>
          <a:p>
            <a:r>
              <a:rPr lang="en-US" sz="1000" dirty="0"/>
              <a:t>[ ] Slow down to an easy coast</a:t>
            </a:r>
          </a:p>
          <a:p>
            <a:r>
              <a:rPr lang="en-US" sz="1000" dirty="0"/>
              <a:t>[ ] Let heart rate come down</a:t>
            </a:r>
          </a:p>
          <a:p>
            <a:r>
              <a:rPr lang="en-US" sz="1000" dirty="0"/>
              <a:t>[ ] Take 3–4 deep breaths</a:t>
            </a:r>
          </a:p>
          <a:p>
            <a:r>
              <a:rPr lang="en-US" sz="1000" dirty="0"/>
              <a:t>[ ] Drink a sip of water</a:t>
            </a:r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NOTES</a:t>
            </a:r>
          </a:p>
          <a:p>
            <a:r>
              <a:rPr lang="en-US" sz="1000" dirty="0"/>
              <a:t>Stop if dizzy, light-headed, or unusually short of breath</a:t>
            </a:r>
          </a:p>
          <a:p>
            <a:r>
              <a:rPr lang="en-US" sz="1000" dirty="0"/>
              <a:t>Slight leg fatigue = normal</a:t>
            </a:r>
          </a:p>
          <a:p>
            <a:r>
              <a:rPr lang="en-US" sz="1000" dirty="0"/>
              <a:t>Sharp pain = </a:t>
            </a:r>
            <a:r>
              <a:rPr lang="en-US" sz="1000" b="1" dirty="0"/>
              <a:t>stop immediately</a:t>
            </a:r>
            <a:endParaRPr lang="en-US" sz="1000" dirty="0"/>
          </a:p>
          <a:p>
            <a:r>
              <a:rPr lang="en-US" sz="1000" dirty="0"/>
              <a:t>Consistency matters more than speed or intensity</a:t>
            </a:r>
          </a:p>
          <a:p>
            <a:endParaRPr lang="en-US" sz="1000" dirty="0"/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C05F3E38-49EA-31E0-624B-2396A5F62643}"/>
              </a:ext>
            </a:extLst>
          </p:cNvPr>
          <p:cNvSpPr/>
          <p:nvPr/>
        </p:nvSpPr>
        <p:spPr>
          <a:xfrm>
            <a:off x="4829390" y="1901929"/>
            <a:ext cx="1052609" cy="3266135"/>
          </a:xfrm>
          <a:prstGeom prst="striped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824685-A441-B8F7-B5DB-5DE481909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789" y="3667480"/>
            <a:ext cx="4498910" cy="252023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5C7C73F-E39D-FDBE-6860-2F18A48CC385}"/>
              </a:ext>
            </a:extLst>
          </p:cNvPr>
          <p:cNvGrpSpPr/>
          <p:nvPr/>
        </p:nvGrpSpPr>
        <p:grpSpPr>
          <a:xfrm>
            <a:off x="7035800" y="347133"/>
            <a:ext cx="4800600" cy="2853267"/>
            <a:chOff x="7035800" y="347133"/>
            <a:chExt cx="4800600" cy="285326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5008774-7EE3-1436-18C1-103ABD1857A7}"/>
                </a:ext>
              </a:extLst>
            </p:cNvPr>
            <p:cNvCxnSpPr/>
            <p:nvPr/>
          </p:nvCxnSpPr>
          <p:spPr>
            <a:xfrm flipV="1">
              <a:off x="7145867" y="347133"/>
              <a:ext cx="4690533" cy="285326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39467AA-C1CD-C679-0D6D-4ACEF6104BD6}"/>
                </a:ext>
              </a:extLst>
            </p:cNvPr>
            <p:cNvCxnSpPr>
              <a:cxnSpLocks/>
            </p:cNvCxnSpPr>
            <p:nvPr/>
          </p:nvCxnSpPr>
          <p:spPr>
            <a:xfrm>
              <a:off x="7035800" y="389465"/>
              <a:ext cx="4800600" cy="281093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878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63EFD3-2E7C-ED21-4331-FCFD29477B6A}"/>
              </a:ext>
            </a:extLst>
          </p:cNvPr>
          <p:cNvSpPr txBox="1"/>
          <p:nvPr/>
        </p:nvSpPr>
        <p:spPr>
          <a:xfrm>
            <a:off x="1381993" y="1484253"/>
            <a:ext cx="94280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Knowledge Document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83443D-6FE6-2B6F-352F-4A562B122B36}"/>
              </a:ext>
            </a:extLst>
          </p:cNvPr>
          <p:cNvSpPr txBox="1"/>
          <p:nvPr/>
        </p:nvSpPr>
        <p:spPr>
          <a:xfrm>
            <a:off x="1381992" y="3698719"/>
            <a:ext cx="94280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Extract Knowledge</a:t>
            </a:r>
          </a:p>
        </p:txBody>
      </p:sp>
    </p:spTree>
    <p:extLst>
      <p:ext uri="{BB962C8B-B14F-4D97-AF65-F5344CB8AC3E}">
        <p14:creationId xmlns:p14="http://schemas.microsoft.com/office/powerpoint/2010/main" val="1448196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DCBBB1-C573-9976-59AE-A29FBED6EC57}"/>
              </a:ext>
            </a:extLst>
          </p:cNvPr>
          <p:cNvSpPr txBox="1"/>
          <p:nvPr/>
        </p:nvSpPr>
        <p:spPr>
          <a:xfrm>
            <a:off x="305577" y="334418"/>
            <a:ext cx="22118993" cy="24899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Daily Recumbent Bike Workout Video Description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Overall Structure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The video is a ~22-minute guided workout timer with 4 phases. Each phase displays instructional text and an animated progress bar.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Layout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Each screen follows this template: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+------------------------------------------------------------+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[W]====[S]============[I]==============[C]===[F]=          |  &lt;- Overall Timeline Bar (30px)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^                                                       |     Arrow shows current position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TITLE TEXT                             |  &lt;- Large (70pt), white text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(Phase Name)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Instructional Details                        |  &lt;- Medium (40pt), white text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Bullet points                              |     Center section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Exercise guidance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Form tips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████████████░░░░░░░░░░░░░░░░░░░░░░░░░░░░░░░░░░░░░      |  &lt;- Progress bar (50px height)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████████████░░░░░░░░░░░░░░░░░░░░░░░░░░░░░░░░░░░░░      |     Bottom margin: 30px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     Color changes based on intensity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+------------------------------------------------------------+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Background: Dark gray (20,20,20) or tinted for intervals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Progress bar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bg</a:t>
            </a: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Medium gray (60,60,60)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Progress bar fill: GREEN for easy/recovery, RED for harder effort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Overall Timeline Bar (Top)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Height: 30px at very top of screen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proportional segments for entire workout (22 minutes total):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[W] Warm Up - 1 min (~5%) - Blue (100,150,255)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[S] Steady - 8 min (~36%) - Green (0,200,60)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[I] Intervals - 9 min (~41%) - Orange (255,165,0)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[C] Cadence - 3 min (~14%) - Purple (200,100,255)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[F] Finish - 1 min (~5%) - Blue (100,150,255)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White arrow (^) or triangle positioned below bar indicates current position in overall workout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Arrow animates smoothly left-to-right as workout progresses through all phases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Workout Phases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1: Warm Up (1 minute)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"Warm Up – 1 minute"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Low resistance, comfortable pace, proper posture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2: Steady Moderate Ride (8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"1. Steady Moderate Ride – 8 minutes"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Moderate resistance, steady pace, conversational breathing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Single continuous segment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3: Moderate Intervals (9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 alternates between "2. Moderate Intervals – EASY" and "MODERATE"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Pattern repeats 3 times: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2 minutes EASY (lower effort)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green tint (15,30,15)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GREEN (0,200,60)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1 minute MODERATE (higher effort)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red tint (30,15,15)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RED (255,50,50)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progress counter (1/3, 2/3, 3/3)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clarity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: Background color and progress bar color change to clearly indicate interval intensity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4: Cadence Training (3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 alternates between "3. Cadence Training – FASTER" and "NORMAL"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Pattern repeats 3 times: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20 seconds FASTER cadence (low resistance, quicker pedaling)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red tint (30,15,15)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RED (255,50,50)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40 seconds NORMAL cadence (recovery)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green tint (15,30,15)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GREEN (0,200,60)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progress counter (1/3, 2/3, 3/3)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clarity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: Background color and progress bar color change to clearly indicate interval intensity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5: Finish (1 minute)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"4. Finish – 1 minute"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Cool down, slow pace, breathing exercises, hydration reminder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Technical Details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Resolution: 1280x720 (16:9 aspect ratio)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Frame rate: 1 fps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No audio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Total duration: ~22 minutes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 animates smoothly from left to right over each segment's duration</a:t>
            </a:r>
          </a:p>
        </p:txBody>
      </p:sp>
    </p:spTree>
    <p:extLst>
      <p:ext uri="{BB962C8B-B14F-4D97-AF65-F5344CB8AC3E}">
        <p14:creationId xmlns:p14="http://schemas.microsoft.com/office/powerpoint/2010/main" val="1312384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E85B4-B336-8AC7-16A5-C940E6C61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59D6BE-051C-EAF7-B2F0-87412CFD4B10}"/>
              </a:ext>
            </a:extLst>
          </p:cNvPr>
          <p:cNvSpPr txBox="1"/>
          <p:nvPr/>
        </p:nvSpPr>
        <p:spPr>
          <a:xfrm>
            <a:off x="305577" y="-18041124"/>
            <a:ext cx="22118993" cy="24899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Daily Recumbent Bike Workout Video Description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Overall Structure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The video is a ~22-minute guided workout timer with 4 phases. Each phase displays instructional text and an animated progress bar.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Layout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Each screen follows this template: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+------------------------------------------------------------+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[W]====[S]============[I]==============[C]===[F]=          |  &lt;- Overall Timeline Bar (30px)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^                                                       |     Arrow shows current position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TITLE TEXT                             |  &lt;- Large (70pt), white text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(Phase Name)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Instructional Details                        |  &lt;- Medium (40pt), white text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Bullet points                              |     Center section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Exercise guidance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Form tips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████████████░░░░░░░░░░░░░░░░░░░░░░░░░░░░░░░░░░░░░      |  &lt;- Progress bar (50px height)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████████████░░░░░░░░░░░░░░░░░░░░░░░░░░░░░░░░░░░░░      |     Bottom margin: 30px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     Color changes based on intensity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+------------------------------------------------------------+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Background: Dark gray (20,20,20) or tinted for intervals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Progress bar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bg</a:t>
            </a: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Medium gray (60,60,60)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Progress bar fill: GREEN for easy/recovery, RED for harder effort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Overall Timeline Bar (Top)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Height: 30px at very top of screen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proportional segments for entire workout (22 minutes total):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[W] Warm Up - 1 min (~5%) - Blue (100,150,255)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[S] Steady - 8 min (~36%) - Green (0,200,60)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[I] Intervals - 9 min (~41%) - Orange (255,165,0)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[C] Cadence - 3 min (~14%) - Purple (200,100,255)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[F] Finish - 1 min (~5%) - Blue (100,150,255)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White arrow (^) or triangle positioned below bar indicates current position in overall workout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Arrow animates smoothly left-to-right as workout progresses through all phases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Workout Phases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1: Warm Up (1 minute)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"Warm Up – 1 minute"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Low resistance, comfortable pace, proper posture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2: Steady Moderate Ride (8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"1. Steady Moderate Ride – 8 minutes"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Moderate resistance, steady pace, conversational breathing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Single continuous segment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3: Moderate Intervals (9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 alternates between "2. Moderate Intervals – EASY" and "MODERATE"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Pattern repeats 3 times: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2 minutes EASY (lower effort)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green tint (15,30,15)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GREEN (0,200,60)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1 minute MODERATE (higher effort)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red tint (30,15,15)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RED (255,50,50)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progress counter (1/3, 2/3, 3/3)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clarity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: Background color and progress bar color change to clearly indicate interval intensity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4: Cadence Training (3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 alternates between "3. Cadence Training – FASTER" and "NORMAL"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Pattern repeats 3 times: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20 seconds FASTER cadence (low resistance, quicker pedaling)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red tint (30,15,15)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RED (255,50,50)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40 seconds NORMAL cadence (recovery)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green tint (15,30,15)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GREEN (0,200,60)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progress counter (1/3, 2/3, 3/3)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clarity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: Background color and progress bar color change to clearly indicate interval intensity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5: Finish (1 minute)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"4. Finish – 1 minute"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Cool down, slow pace, breathing exercises, hydration reminder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Technical Details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Resolution: 1280x720 (16:9 aspect ratio)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Frame rate: 1 fps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No audio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Total duration: ~22 minutes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 animates smoothly from left to right over each segment's duration</a:t>
            </a:r>
          </a:p>
        </p:txBody>
      </p:sp>
    </p:spTree>
    <p:extLst>
      <p:ext uri="{BB962C8B-B14F-4D97-AF65-F5344CB8AC3E}">
        <p14:creationId xmlns:p14="http://schemas.microsoft.com/office/powerpoint/2010/main" val="2097982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with pens and pencils&#10;&#10;AI-generated content may be incorrect.">
            <a:extLst>
              <a:ext uri="{FF2B5EF4-FFF2-40B4-BE49-F238E27FC236}">
                <a16:creationId xmlns:a16="http://schemas.microsoft.com/office/drawing/2014/main" id="{7BF1A296-CD9F-8A50-A070-635E8CD8D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5" y="0"/>
            <a:ext cx="4572000" cy="6858000"/>
          </a:xfrm>
          <a:prstGeom prst="rect">
            <a:avLst/>
          </a:prstGeom>
        </p:spPr>
      </p:pic>
      <p:pic>
        <p:nvPicPr>
          <p:cNvPr id="4" name="Picture 3" descr="Two men on exercise bikes&#10;&#10;AI-generated content may be incorrect.">
            <a:extLst>
              <a:ext uri="{FF2B5EF4-FFF2-40B4-BE49-F238E27FC236}">
                <a16:creationId xmlns:a16="http://schemas.microsoft.com/office/drawing/2014/main" id="{3C013014-0AAB-706E-D9F3-5EAD8F9B5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29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BB62A-4B65-7FCF-5B99-AAEC414CD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D3FDAA-3B05-CB7E-4BF1-F6AD10056650}"/>
              </a:ext>
            </a:extLst>
          </p:cNvPr>
          <p:cNvSpPr txBox="1"/>
          <p:nvPr/>
        </p:nvSpPr>
        <p:spPr>
          <a:xfrm>
            <a:off x="2160607" y="2921168"/>
            <a:ext cx="91480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Journaling </a:t>
            </a:r>
          </a:p>
          <a:p>
            <a:r>
              <a:rPr lang="en-US" sz="6000" dirty="0">
                <a:latin typeface="Broadway" panose="04040905080002020502" pitchFamily="82" charset="77"/>
              </a:rPr>
              <a:t>at the retreat</a:t>
            </a:r>
          </a:p>
        </p:txBody>
      </p:sp>
    </p:spTree>
    <p:extLst>
      <p:ext uri="{BB962C8B-B14F-4D97-AF65-F5344CB8AC3E}">
        <p14:creationId xmlns:p14="http://schemas.microsoft.com/office/powerpoint/2010/main" val="26512230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roup 360">
            <a:extLst>
              <a:ext uri="{FF2B5EF4-FFF2-40B4-BE49-F238E27FC236}">
                <a16:creationId xmlns:a16="http://schemas.microsoft.com/office/drawing/2014/main" id="{4D4FC54D-E446-38A0-B04E-F785091516EE}"/>
              </a:ext>
            </a:extLst>
          </p:cNvPr>
          <p:cNvGrpSpPr/>
          <p:nvPr/>
        </p:nvGrpSpPr>
        <p:grpSpPr>
          <a:xfrm>
            <a:off x="241529" y="135628"/>
            <a:ext cx="2280645" cy="6488303"/>
            <a:chOff x="4135386" y="424386"/>
            <a:chExt cx="2280645" cy="6488303"/>
          </a:xfrm>
        </p:grpSpPr>
        <p:pic>
          <p:nvPicPr>
            <p:cNvPr id="348" name="Picture 347">
              <a:extLst>
                <a:ext uri="{FF2B5EF4-FFF2-40B4-BE49-F238E27FC236}">
                  <a16:creationId xmlns:a16="http://schemas.microsoft.com/office/drawing/2014/main" id="{3F4F5C75-FE59-6EB3-5E7B-14146A920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188" r="66662"/>
            <a:stretch>
              <a:fillRect/>
            </a:stretch>
          </p:blipFill>
          <p:spPr>
            <a:xfrm>
              <a:off x="4135386" y="424386"/>
              <a:ext cx="1307263" cy="6433613"/>
            </a:xfrm>
            <a:prstGeom prst="rect">
              <a:avLst/>
            </a:prstGeom>
          </p:spPr>
        </p:pic>
        <p:pic>
          <p:nvPicPr>
            <p:cNvPr id="350" name="Picture 349">
              <a:extLst>
                <a:ext uri="{FF2B5EF4-FFF2-40B4-BE49-F238E27FC236}">
                  <a16:creationId xmlns:a16="http://schemas.microsoft.com/office/drawing/2014/main" id="{522FAA67-CD55-7FA1-B4F3-E01FB1838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2630" r="34" b="94822"/>
            <a:stretch>
              <a:fillRect/>
            </a:stretch>
          </p:blipFill>
          <p:spPr>
            <a:xfrm>
              <a:off x="5344127" y="6557575"/>
              <a:ext cx="1071904" cy="355114"/>
            </a:xfrm>
            <a:prstGeom prst="rect">
              <a:avLst/>
            </a:prstGeom>
          </p:spPr>
        </p:pic>
        <p:pic>
          <p:nvPicPr>
            <p:cNvPr id="351" name="Picture 350">
              <a:extLst>
                <a:ext uri="{FF2B5EF4-FFF2-40B4-BE49-F238E27FC236}">
                  <a16:creationId xmlns:a16="http://schemas.microsoft.com/office/drawing/2014/main" id="{E5DDCAEB-DBC7-54A9-655E-43F0F1A33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2506" t="-191" r="30158" b="95013"/>
            <a:stretch>
              <a:fillRect/>
            </a:stretch>
          </p:blipFill>
          <p:spPr>
            <a:xfrm>
              <a:off x="5217824" y="3307953"/>
              <a:ext cx="1071904" cy="355114"/>
            </a:xfrm>
            <a:prstGeom prst="rect">
              <a:avLst/>
            </a:prstGeom>
          </p:spPr>
        </p:pic>
        <p:pic>
          <p:nvPicPr>
            <p:cNvPr id="358" name="Picture 357">
              <a:extLst>
                <a:ext uri="{FF2B5EF4-FFF2-40B4-BE49-F238E27FC236}">
                  <a16:creationId xmlns:a16="http://schemas.microsoft.com/office/drawing/2014/main" id="{E83CCDFD-C43B-17D7-494E-061F2AFA9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4997180" y="2648042"/>
              <a:ext cx="290573" cy="51407"/>
            </a:xfrm>
            <a:prstGeom prst="rect">
              <a:avLst/>
            </a:prstGeom>
          </p:spPr>
        </p:pic>
        <p:pic>
          <p:nvPicPr>
            <p:cNvPr id="352" name="Picture 351">
              <a:extLst>
                <a:ext uri="{FF2B5EF4-FFF2-40B4-BE49-F238E27FC236}">
                  <a16:creationId xmlns:a16="http://schemas.microsoft.com/office/drawing/2014/main" id="{2F0A8788-5F8A-C2FD-C46D-24393586B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246" t="-367" r="58704" b="95189"/>
            <a:stretch>
              <a:fillRect/>
            </a:stretch>
          </p:blipFill>
          <p:spPr>
            <a:xfrm>
              <a:off x="5215143" y="2470485"/>
              <a:ext cx="668545" cy="355114"/>
            </a:xfrm>
            <a:prstGeom prst="rect">
              <a:avLst/>
            </a:prstGeom>
          </p:spPr>
        </p:pic>
        <p:pic>
          <p:nvPicPr>
            <p:cNvPr id="359" name="Picture 358">
              <a:extLst>
                <a:ext uri="{FF2B5EF4-FFF2-40B4-BE49-F238E27FC236}">
                  <a16:creationId xmlns:a16="http://schemas.microsoft.com/office/drawing/2014/main" id="{2218DE9F-EBB7-4FE7-F02F-0F4BED1FF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4997179" y="3476032"/>
              <a:ext cx="290573" cy="51407"/>
            </a:xfrm>
            <a:prstGeom prst="rect">
              <a:avLst/>
            </a:prstGeom>
          </p:spPr>
        </p:pic>
        <p:pic>
          <p:nvPicPr>
            <p:cNvPr id="360" name="Picture 359">
              <a:extLst>
                <a:ext uri="{FF2B5EF4-FFF2-40B4-BE49-F238E27FC236}">
                  <a16:creationId xmlns:a16="http://schemas.microsoft.com/office/drawing/2014/main" id="{4492FB42-60BF-ECE6-4155-3B1C631B2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5069856" y="6709428"/>
              <a:ext cx="290573" cy="514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91570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7317F-E0C2-9362-1850-DF4E952A6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roup 360">
            <a:extLst>
              <a:ext uri="{FF2B5EF4-FFF2-40B4-BE49-F238E27FC236}">
                <a16:creationId xmlns:a16="http://schemas.microsoft.com/office/drawing/2014/main" id="{45D670C5-D8C1-CC0C-9C48-FA8F84097E5E}"/>
              </a:ext>
            </a:extLst>
          </p:cNvPr>
          <p:cNvGrpSpPr/>
          <p:nvPr/>
        </p:nvGrpSpPr>
        <p:grpSpPr>
          <a:xfrm>
            <a:off x="241529" y="135628"/>
            <a:ext cx="7611227" cy="21653500"/>
            <a:chOff x="4135386" y="424386"/>
            <a:chExt cx="2280645" cy="6488303"/>
          </a:xfrm>
        </p:grpSpPr>
        <p:pic>
          <p:nvPicPr>
            <p:cNvPr id="348" name="Picture 347">
              <a:extLst>
                <a:ext uri="{FF2B5EF4-FFF2-40B4-BE49-F238E27FC236}">
                  <a16:creationId xmlns:a16="http://schemas.microsoft.com/office/drawing/2014/main" id="{B830D9D5-BB6F-3174-EACE-C7B6F4824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188" r="66662"/>
            <a:stretch>
              <a:fillRect/>
            </a:stretch>
          </p:blipFill>
          <p:spPr>
            <a:xfrm>
              <a:off x="4135386" y="424386"/>
              <a:ext cx="1307263" cy="6433613"/>
            </a:xfrm>
            <a:prstGeom prst="rect">
              <a:avLst/>
            </a:prstGeom>
          </p:spPr>
        </p:pic>
        <p:pic>
          <p:nvPicPr>
            <p:cNvPr id="350" name="Picture 349">
              <a:extLst>
                <a:ext uri="{FF2B5EF4-FFF2-40B4-BE49-F238E27FC236}">
                  <a16:creationId xmlns:a16="http://schemas.microsoft.com/office/drawing/2014/main" id="{750F4A4A-1107-CA8E-E2AE-35A556A01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2630" r="34" b="94822"/>
            <a:stretch>
              <a:fillRect/>
            </a:stretch>
          </p:blipFill>
          <p:spPr>
            <a:xfrm>
              <a:off x="5344127" y="6557575"/>
              <a:ext cx="1071904" cy="355114"/>
            </a:xfrm>
            <a:prstGeom prst="rect">
              <a:avLst/>
            </a:prstGeom>
          </p:spPr>
        </p:pic>
        <p:pic>
          <p:nvPicPr>
            <p:cNvPr id="351" name="Picture 350">
              <a:extLst>
                <a:ext uri="{FF2B5EF4-FFF2-40B4-BE49-F238E27FC236}">
                  <a16:creationId xmlns:a16="http://schemas.microsoft.com/office/drawing/2014/main" id="{F7BEF31D-F0B0-CB1B-B331-A6AEA6522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2506" t="-191" r="30158" b="95013"/>
            <a:stretch>
              <a:fillRect/>
            </a:stretch>
          </p:blipFill>
          <p:spPr>
            <a:xfrm>
              <a:off x="5217824" y="3307953"/>
              <a:ext cx="1071904" cy="355114"/>
            </a:xfrm>
            <a:prstGeom prst="rect">
              <a:avLst/>
            </a:prstGeom>
          </p:spPr>
        </p:pic>
        <p:pic>
          <p:nvPicPr>
            <p:cNvPr id="358" name="Picture 357">
              <a:extLst>
                <a:ext uri="{FF2B5EF4-FFF2-40B4-BE49-F238E27FC236}">
                  <a16:creationId xmlns:a16="http://schemas.microsoft.com/office/drawing/2014/main" id="{7DAE83B2-A284-A147-8721-02C5EDFB2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4997180" y="2648042"/>
              <a:ext cx="290573" cy="51407"/>
            </a:xfrm>
            <a:prstGeom prst="rect">
              <a:avLst/>
            </a:prstGeom>
          </p:spPr>
        </p:pic>
        <p:pic>
          <p:nvPicPr>
            <p:cNvPr id="352" name="Picture 351">
              <a:extLst>
                <a:ext uri="{FF2B5EF4-FFF2-40B4-BE49-F238E27FC236}">
                  <a16:creationId xmlns:a16="http://schemas.microsoft.com/office/drawing/2014/main" id="{3C5C5989-C446-2BF6-D7E2-A43BA0A00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246" t="-367" r="58704" b="95189"/>
            <a:stretch>
              <a:fillRect/>
            </a:stretch>
          </p:blipFill>
          <p:spPr>
            <a:xfrm>
              <a:off x="5215143" y="2470485"/>
              <a:ext cx="668545" cy="355114"/>
            </a:xfrm>
            <a:prstGeom prst="rect">
              <a:avLst/>
            </a:prstGeom>
          </p:spPr>
        </p:pic>
        <p:pic>
          <p:nvPicPr>
            <p:cNvPr id="359" name="Picture 358">
              <a:extLst>
                <a:ext uri="{FF2B5EF4-FFF2-40B4-BE49-F238E27FC236}">
                  <a16:creationId xmlns:a16="http://schemas.microsoft.com/office/drawing/2014/main" id="{3AE4CA65-0D22-918D-B475-0B3DCCE2D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4997179" y="3476032"/>
              <a:ext cx="290573" cy="51407"/>
            </a:xfrm>
            <a:prstGeom prst="rect">
              <a:avLst/>
            </a:prstGeom>
          </p:spPr>
        </p:pic>
        <p:pic>
          <p:nvPicPr>
            <p:cNvPr id="360" name="Picture 359">
              <a:extLst>
                <a:ext uri="{FF2B5EF4-FFF2-40B4-BE49-F238E27FC236}">
                  <a16:creationId xmlns:a16="http://schemas.microsoft.com/office/drawing/2014/main" id="{19F94A13-7257-DBAF-2878-29274AF05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5069856" y="6709428"/>
              <a:ext cx="290573" cy="514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6152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72B8B-8540-05E6-DE6F-4EADF1577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roup 360">
            <a:extLst>
              <a:ext uri="{FF2B5EF4-FFF2-40B4-BE49-F238E27FC236}">
                <a16:creationId xmlns:a16="http://schemas.microsoft.com/office/drawing/2014/main" id="{B024DB6C-1547-AC0E-89B7-C7C645FB1B19}"/>
              </a:ext>
            </a:extLst>
          </p:cNvPr>
          <p:cNvGrpSpPr/>
          <p:nvPr/>
        </p:nvGrpSpPr>
        <p:grpSpPr>
          <a:xfrm>
            <a:off x="-268318" y="-5472692"/>
            <a:ext cx="7611227" cy="21653500"/>
            <a:chOff x="4135386" y="424386"/>
            <a:chExt cx="2280645" cy="6488303"/>
          </a:xfrm>
        </p:grpSpPr>
        <p:pic>
          <p:nvPicPr>
            <p:cNvPr id="348" name="Picture 347">
              <a:extLst>
                <a:ext uri="{FF2B5EF4-FFF2-40B4-BE49-F238E27FC236}">
                  <a16:creationId xmlns:a16="http://schemas.microsoft.com/office/drawing/2014/main" id="{2FB5F65E-CCEA-7B4C-E451-87CFB9002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188" r="66662"/>
            <a:stretch>
              <a:fillRect/>
            </a:stretch>
          </p:blipFill>
          <p:spPr>
            <a:xfrm>
              <a:off x="4135386" y="424386"/>
              <a:ext cx="1307263" cy="6433613"/>
            </a:xfrm>
            <a:prstGeom prst="rect">
              <a:avLst/>
            </a:prstGeom>
          </p:spPr>
        </p:pic>
        <p:pic>
          <p:nvPicPr>
            <p:cNvPr id="350" name="Picture 349">
              <a:extLst>
                <a:ext uri="{FF2B5EF4-FFF2-40B4-BE49-F238E27FC236}">
                  <a16:creationId xmlns:a16="http://schemas.microsoft.com/office/drawing/2014/main" id="{9372D4CA-9B01-9CDD-0233-11274749A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2630" r="34" b="94822"/>
            <a:stretch>
              <a:fillRect/>
            </a:stretch>
          </p:blipFill>
          <p:spPr>
            <a:xfrm>
              <a:off x="5344127" y="6557575"/>
              <a:ext cx="1071904" cy="355114"/>
            </a:xfrm>
            <a:prstGeom prst="rect">
              <a:avLst/>
            </a:prstGeom>
          </p:spPr>
        </p:pic>
        <p:pic>
          <p:nvPicPr>
            <p:cNvPr id="351" name="Picture 350">
              <a:extLst>
                <a:ext uri="{FF2B5EF4-FFF2-40B4-BE49-F238E27FC236}">
                  <a16:creationId xmlns:a16="http://schemas.microsoft.com/office/drawing/2014/main" id="{908F1C53-9C0D-F38A-181E-D18E568DB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2506" t="-191" r="30158" b="95013"/>
            <a:stretch>
              <a:fillRect/>
            </a:stretch>
          </p:blipFill>
          <p:spPr>
            <a:xfrm>
              <a:off x="5217824" y="3307953"/>
              <a:ext cx="1071904" cy="355114"/>
            </a:xfrm>
            <a:prstGeom prst="rect">
              <a:avLst/>
            </a:prstGeom>
          </p:spPr>
        </p:pic>
        <p:pic>
          <p:nvPicPr>
            <p:cNvPr id="358" name="Picture 357">
              <a:extLst>
                <a:ext uri="{FF2B5EF4-FFF2-40B4-BE49-F238E27FC236}">
                  <a16:creationId xmlns:a16="http://schemas.microsoft.com/office/drawing/2014/main" id="{77DB9D9B-4CCC-02C8-0172-8E0C37960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4997180" y="2648042"/>
              <a:ext cx="290573" cy="51407"/>
            </a:xfrm>
            <a:prstGeom prst="rect">
              <a:avLst/>
            </a:prstGeom>
          </p:spPr>
        </p:pic>
        <p:pic>
          <p:nvPicPr>
            <p:cNvPr id="352" name="Picture 351">
              <a:extLst>
                <a:ext uri="{FF2B5EF4-FFF2-40B4-BE49-F238E27FC236}">
                  <a16:creationId xmlns:a16="http://schemas.microsoft.com/office/drawing/2014/main" id="{C598732E-0EC8-5168-FD35-D40DE4202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246" t="-367" r="58704" b="95189"/>
            <a:stretch>
              <a:fillRect/>
            </a:stretch>
          </p:blipFill>
          <p:spPr>
            <a:xfrm>
              <a:off x="5215143" y="2470485"/>
              <a:ext cx="668545" cy="355114"/>
            </a:xfrm>
            <a:prstGeom prst="rect">
              <a:avLst/>
            </a:prstGeom>
          </p:spPr>
        </p:pic>
        <p:pic>
          <p:nvPicPr>
            <p:cNvPr id="359" name="Picture 358">
              <a:extLst>
                <a:ext uri="{FF2B5EF4-FFF2-40B4-BE49-F238E27FC236}">
                  <a16:creationId xmlns:a16="http://schemas.microsoft.com/office/drawing/2014/main" id="{AE7F0841-AEE1-B773-4CF0-7DC47E437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4997179" y="3476032"/>
              <a:ext cx="290573" cy="51407"/>
            </a:xfrm>
            <a:prstGeom prst="rect">
              <a:avLst/>
            </a:prstGeom>
          </p:spPr>
        </p:pic>
        <p:pic>
          <p:nvPicPr>
            <p:cNvPr id="360" name="Picture 359">
              <a:extLst>
                <a:ext uri="{FF2B5EF4-FFF2-40B4-BE49-F238E27FC236}">
                  <a16:creationId xmlns:a16="http://schemas.microsoft.com/office/drawing/2014/main" id="{00A573C8-4F02-1D4E-4D53-7F97BE8EB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5069856" y="6709428"/>
              <a:ext cx="290573" cy="514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6130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6DF09-5CD2-AFEC-361D-37E6DD7FB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roup 360">
            <a:extLst>
              <a:ext uri="{FF2B5EF4-FFF2-40B4-BE49-F238E27FC236}">
                <a16:creationId xmlns:a16="http://schemas.microsoft.com/office/drawing/2014/main" id="{AFD4002C-DF22-2E8A-6C88-897CF071257B}"/>
              </a:ext>
            </a:extLst>
          </p:cNvPr>
          <p:cNvGrpSpPr/>
          <p:nvPr/>
        </p:nvGrpSpPr>
        <p:grpSpPr>
          <a:xfrm>
            <a:off x="131907" y="-9503500"/>
            <a:ext cx="4925868" cy="16361500"/>
            <a:chOff x="4135386" y="424386"/>
            <a:chExt cx="2280645" cy="6488303"/>
          </a:xfrm>
        </p:grpSpPr>
        <p:pic>
          <p:nvPicPr>
            <p:cNvPr id="348" name="Picture 347">
              <a:extLst>
                <a:ext uri="{FF2B5EF4-FFF2-40B4-BE49-F238E27FC236}">
                  <a16:creationId xmlns:a16="http://schemas.microsoft.com/office/drawing/2014/main" id="{8FBB92F5-0E60-C5BF-C513-E5954DDF5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188" r="66662"/>
            <a:stretch>
              <a:fillRect/>
            </a:stretch>
          </p:blipFill>
          <p:spPr>
            <a:xfrm>
              <a:off x="4135386" y="424386"/>
              <a:ext cx="1307263" cy="6433613"/>
            </a:xfrm>
            <a:prstGeom prst="rect">
              <a:avLst/>
            </a:prstGeom>
          </p:spPr>
        </p:pic>
        <p:pic>
          <p:nvPicPr>
            <p:cNvPr id="350" name="Picture 349">
              <a:extLst>
                <a:ext uri="{FF2B5EF4-FFF2-40B4-BE49-F238E27FC236}">
                  <a16:creationId xmlns:a16="http://schemas.microsoft.com/office/drawing/2014/main" id="{CFB7D9E7-A55D-E578-3DFB-6EF2D2743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2630" r="34" b="94822"/>
            <a:stretch>
              <a:fillRect/>
            </a:stretch>
          </p:blipFill>
          <p:spPr>
            <a:xfrm>
              <a:off x="5344127" y="6557575"/>
              <a:ext cx="1071904" cy="355114"/>
            </a:xfrm>
            <a:prstGeom prst="rect">
              <a:avLst/>
            </a:prstGeom>
          </p:spPr>
        </p:pic>
        <p:pic>
          <p:nvPicPr>
            <p:cNvPr id="351" name="Picture 350">
              <a:extLst>
                <a:ext uri="{FF2B5EF4-FFF2-40B4-BE49-F238E27FC236}">
                  <a16:creationId xmlns:a16="http://schemas.microsoft.com/office/drawing/2014/main" id="{54E4C96C-E713-DB7C-4703-9C96297E6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2506" t="-191" r="30158" b="95013"/>
            <a:stretch>
              <a:fillRect/>
            </a:stretch>
          </p:blipFill>
          <p:spPr>
            <a:xfrm>
              <a:off x="5217824" y="3307953"/>
              <a:ext cx="1071904" cy="355114"/>
            </a:xfrm>
            <a:prstGeom prst="rect">
              <a:avLst/>
            </a:prstGeom>
          </p:spPr>
        </p:pic>
        <p:pic>
          <p:nvPicPr>
            <p:cNvPr id="358" name="Picture 357">
              <a:extLst>
                <a:ext uri="{FF2B5EF4-FFF2-40B4-BE49-F238E27FC236}">
                  <a16:creationId xmlns:a16="http://schemas.microsoft.com/office/drawing/2014/main" id="{B9B0DDB9-C385-E380-6FCD-8FE8FB06D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4997180" y="2648042"/>
              <a:ext cx="290573" cy="51407"/>
            </a:xfrm>
            <a:prstGeom prst="rect">
              <a:avLst/>
            </a:prstGeom>
          </p:spPr>
        </p:pic>
        <p:pic>
          <p:nvPicPr>
            <p:cNvPr id="352" name="Picture 351">
              <a:extLst>
                <a:ext uri="{FF2B5EF4-FFF2-40B4-BE49-F238E27FC236}">
                  <a16:creationId xmlns:a16="http://schemas.microsoft.com/office/drawing/2014/main" id="{BB0E1B28-3995-DBA5-DECA-24828272A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246" t="-367" r="58704" b="95189"/>
            <a:stretch>
              <a:fillRect/>
            </a:stretch>
          </p:blipFill>
          <p:spPr>
            <a:xfrm>
              <a:off x="5215143" y="2470485"/>
              <a:ext cx="668545" cy="355114"/>
            </a:xfrm>
            <a:prstGeom prst="rect">
              <a:avLst/>
            </a:prstGeom>
          </p:spPr>
        </p:pic>
        <p:pic>
          <p:nvPicPr>
            <p:cNvPr id="359" name="Picture 358">
              <a:extLst>
                <a:ext uri="{FF2B5EF4-FFF2-40B4-BE49-F238E27FC236}">
                  <a16:creationId xmlns:a16="http://schemas.microsoft.com/office/drawing/2014/main" id="{BE1AED12-E6F4-8235-7EFC-45D9C442B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4997179" y="3476032"/>
              <a:ext cx="290573" cy="51407"/>
            </a:xfrm>
            <a:prstGeom prst="rect">
              <a:avLst/>
            </a:prstGeom>
          </p:spPr>
        </p:pic>
        <p:pic>
          <p:nvPicPr>
            <p:cNvPr id="360" name="Picture 359">
              <a:extLst>
                <a:ext uri="{FF2B5EF4-FFF2-40B4-BE49-F238E27FC236}">
                  <a16:creationId xmlns:a16="http://schemas.microsoft.com/office/drawing/2014/main" id="{8D62FCA8-0557-D3CC-499F-7B0314EE1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5069856" y="6709428"/>
              <a:ext cx="290573" cy="514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0472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with pens and pencils&#10;&#10;AI-generated content may be incorrect.">
            <a:extLst>
              <a:ext uri="{FF2B5EF4-FFF2-40B4-BE49-F238E27FC236}">
                <a16:creationId xmlns:a16="http://schemas.microsoft.com/office/drawing/2014/main" id="{73C947A7-A914-DEE0-E183-DF6ECD9CC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249" y="0"/>
            <a:ext cx="4572000" cy="6858000"/>
          </a:xfrm>
          <a:prstGeom prst="rect">
            <a:avLst/>
          </a:prstGeom>
        </p:spPr>
      </p:pic>
      <p:pic>
        <p:nvPicPr>
          <p:cNvPr id="5" name="Picture 4" descr="A person wearing a white and black garment&#10;&#10;AI-generated content may be incorrect.">
            <a:extLst>
              <a:ext uri="{FF2B5EF4-FFF2-40B4-BE49-F238E27FC236}">
                <a16:creationId xmlns:a16="http://schemas.microsoft.com/office/drawing/2014/main" id="{0F72CF9A-EDD2-A419-87B6-7A09E508A9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62" t="7348" r="9320" b="10068"/>
          <a:stretch>
            <a:fillRect/>
          </a:stretch>
        </p:blipFill>
        <p:spPr>
          <a:xfrm>
            <a:off x="8500187" y="279456"/>
            <a:ext cx="3396343" cy="638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7D6684-54F6-3195-2B57-73747A826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0146"/>
            <a:ext cx="12118527" cy="101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0494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F7494A-71FE-10EE-33DD-E2C5666A3D79}"/>
              </a:ext>
            </a:extLst>
          </p:cNvPr>
          <p:cNvSpPr/>
          <p:nvPr/>
        </p:nvSpPr>
        <p:spPr>
          <a:xfrm>
            <a:off x="729916" y="962526"/>
            <a:ext cx="4154905" cy="258277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7C0F1-2630-B93F-BCDC-F96066A1F64B}"/>
              </a:ext>
            </a:extLst>
          </p:cNvPr>
          <p:cNvSpPr/>
          <p:nvPr/>
        </p:nvSpPr>
        <p:spPr>
          <a:xfrm>
            <a:off x="1058779" y="1716505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Vomit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E8DE08-523D-6029-0226-CA7DFB2D8521}"/>
              </a:ext>
            </a:extLst>
          </p:cNvPr>
          <p:cNvSpPr/>
          <p:nvPr/>
        </p:nvSpPr>
        <p:spPr>
          <a:xfrm>
            <a:off x="1892969" y="1724525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1</a:t>
            </a:r>
            <a:r>
              <a:rPr lang="en-US" sz="1050" baseline="30000" dirty="0">
                <a:solidFill>
                  <a:schemeClr val="tx1"/>
                </a:solidFill>
              </a:rPr>
              <a:t>st</a:t>
            </a:r>
            <a:r>
              <a:rPr lang="en-US" sz="1050" dirty="0">
                <a:solidFill>
                  <a:schemeClr val="tx1"/>
                </a:solidFill>
              </a:rPr>
              <a:t> Pass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8C1BFA-A4D5-7597-BF63-A0BE2CF9A146}"/>
              </a:ext>
            </a:extLst>
          </p:cNvPr>
          <p:cNvSpPr/>
          <p:nvPr/>
        </p:nvSpPr>
        <p:spPr>
          <a:xfrm>
            <a:off x="2707105" y="1724525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Refined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FABEFB8-7CCE-AB4D-5D7C-AC78E7899A0C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1588169" y="1981200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D8A1C4E-A070-CEC4-0C8B-842AD585356A}"/>
              </a:ext>
            </a:extLst>
          </p:cNvPr>
          <p:cNvSpPr txBox="1"/>
          <p:nvPr/>
        </p:nvSpPr>
        <p:spPr>
          <a:xfrm>
            <a:off x="1025056" y="2253915"/>
            <a:ext cx="1362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VoiceToText.Cleanup</a:t>
            </a:r>
            <a:endParaRPr lang="en-US" sz="1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926682-D40B-6C57-5A0D-1F440F06AE03}"/>
              </a:ext>
            </a:extLst>
          </p:cNvPr>
          <p:cNvSpPr/>
          <p:nvPr/>
        </p:nvSpPr>
        <p:spPr>
          <a:xfrm>
            <a:off x="1211179" y="2775285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people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254CC15-D5B7-AE31-C3C3-8F933CFE96BE}"/>
              </a:ext>
            </a:extLst>
          </p:cNvPr>
          <p:cNvCxnSpPr/>
          <p:nvPr/>
        </p:nvCxnSpPr>
        <p:spPr>
          <a:xfrm>
            <a:off x="2402305" y="1989220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04F8241-E9B1-A6DE-F62B-0E8DC9C3CC28}"/>
              </a:ext>
            </a:extLst>
          </p:cNvPr>
          <p:cNvSpPr txBox="1"/>
          <p:nvPr/>
        </p:nvSpPr>
        <p:spPr>
          <a:xfrm>
            <a:off x="1997501" y="1449376"/>
            <a:ext cx="11144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RefineAndClarify</a:t>
            </a:r>
            <a:endParaRPr 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86FD3F-0F28-251E-EA82-4933AEAA649D}"/>
              </a:ext>
            </a:extLst>
          </p:cNvPr>
          <p:cNvSpPr txBox="1"/>
          <p:nvPr/>
        </p:nvSpPr>
        <p:spPr>
          <a:xfrm>
            <a:off x="2554705" y="699045"/>
            <a:ext cx="5854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Journal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DAD21AB-F658-71F7-450D-88159E6C9F60}"/>
              </a:ext>
            </a:extLst>
          </p:cNvPr>
          <p:cNvCxnSpPr/>
          <p:nvPr/>
        </p:nvCxnSpPr>
        <p:spPr>
          <a:xfrm>
            <a:off x="4884821" y="1564466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B5877CB-652A-495E-DCAB-D4935830BB16}"/>
              </a:ext>
            </a:extLst>
          </p:cNvPr>
          <p:cNvSpPr/>
          <p:nvPr/>
        </p:nvSpPr>
        <p:spPr>
          <a:xfrm>
            <a:off x="5189621" y="1299771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Daily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Status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A2CE931-1CA2-508F-7495-0561B02AED1F}"/>
              </a:ext>
            </a:extLst>
          </p:cNvPr>
          <p:cNvCxnSpPr/>
          <p:nvPr/>
        </p:nvCxnSpPr>
        <p:spPr>
          <a:xfrm>
            <a:off x="4864767" y="2358551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D3BB1F5-DBD6-2BDD-0D30-64FE546B35D8}"/>
              </a:ext>
            </a:extLst>
          </p:cNvPr>
          <p:cNvSpPr/>
          <p:nvPr/>
        </p:nvSpPr>
        <p:spPr>
          <a:xfrm>
            <a:off x="5169567" y="2093856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Analysis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A47AF3-056F-2C69-0B73-BF688B76B20F}"/>
              </a:ext>
            </a:extLst>
          </p:cNvPr>
          <p:cNvCxnSpPr/>
          <p:nvPr/>
        </p:nvCxnSpPr>
        <p:spPr>
          <a:xfrm>
            <a:off x="4884821" y="3164305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35BEBD9-7CFE-E769-F069-95B8B6F3FA19}"/>
              </a:ext>
            </a:extLst>
          </p:cNvPr>
          <p:cNvSpPr/>
          <p:nvPr/>
        </p:nvSpPr>
        <p:spPr>
          <a:xfrm>
            <a:off x="5189621" y="2899610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Todo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7D4EA9-CFCF-0389-557B-A4EF6D653063}"/>
              </a:ext>
            </a:extLst>
          </p:cNvPr>
          <p:cNvCxnSpPr/>
          <p:nvPr/>
        </p:nvCxnSpPr>
        <p:spPr>
          <a:xfrm>
            <a:off x="4864767" y="3938337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30564B8-8C3A-8D44-28E6-6575BE56B7A0}"/>
              </a:ext>
            </a:extLst>
          </p:cNvPr>
          <p:cNvSpPr/>
          <p:nvPr/>
        </p:nvSpPr>
        <p:spPr>
          <a:xfrm>
            <a:off x="5169567" y="3673642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>
                <a:solidFill>
                  <a:schemeClr val="tx1"/>
                </a:solidFill>
              </a:rPr>
              <a:t>Expericements</a:t>
            </a:r>
            <a:endParaRPr lang="en-US" sz="700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734ED1-BB27-A584-8D9D-1E271CE4E915}"/>
              </a:ext>
            </a:extLst>
          </p:cNvPr>
          <p:cNvCxnSpPr/>
          <p:nvPr/>
        </p:nvCxnSpPr>
        <p:spPr>
          <a:xfrm>
            <a:off x="4864767" y="4676635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5832A93-6DD8-FEFF-BC7B-A7C738D25DEC}"/>
              </a:ext>
            </a:extLst>
          </p:cNvPr>
          <p:cNvSpPr/>
          <p:nvPr/>
        </p:nvSpPr>
        <p:spPr>
          <a:xfrm>
            <a:off x="5169567" y="4411940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Week Points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D25E2F-A4BB-BB95-0041-E400D9B4E172}"/>
              </a:ext>
            </a:extLst>
          </p:cNvPr>
          <p:cNvCxnSpPr/>
          <p:nvPr/>
        </p:nvCxnSpPr>
        <p:spPr>
          <a:xfrm>
            <a:off x="4864767" y="5406913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9F1ED24-CC23-E74E-C8FB-D6E42DF42021}"/>
              </a:ext>
            </a:extLst>
          </p:cNvPr>
          <p:cNvSpPr/>
          <p:nvPr/>
        </p:nvSpPr>
        <p:spPr>
          <a:xfrm>
            <a:off x="5169567" y="5142218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Strong Points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993C1DF-3A12-2F59-B202-58D3F919BC12}"/>
              </a:ext>
            </a:extLst>
          </p:cNvPr>
          <p:cNvCxnSpPr/>
          <p:nvPr/>
        </p:nvCxnSpPr>
        <p:spPr>
          <a:xfrm>
            <a:off x="4864767" y="6160169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C264BD2-CF19-A4E5-92BC-6485DF61CE96}"/>
              </a:ext>
            </a:extLst>
          </p:cNvPr>
          <p:cNvSpPr/>
          <p:nvPr/>
        </p:nvSpPr>
        <p:spPr>
          <a:xfrm>
            <a:off x="5169567" y="5895474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Blog Post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6425347-BDB8-3DEF-6FCB-5DED685CCE5D}"/>
              </a:ext>
            </a:extLst>
          </p:cNvPr>
          <p:cNvCxnSpPr/>
          <p:nvPr/>
        </p:nvCxnSpPr>
        <p:spPr>
          <a:xfrm>
            <a:off x="6962274" y="3878179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E8D10F5-46F5-26AD-1D7D-AD6BCB0C9E3E}"/>
              </a:ext>
            </a:extLst>
          </p:cNvPr>
          <p:cNvSpPr/>
          <p:nvPr/>
        </p:nvSpPr>
        <p:spPr>
          <a:xfrm>
            <a:off x="7267074" y="3613484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>
                <a:solidFill>
                  <a:schemeClr val="tx1"/>
                </a:solidFill>
              </a:rPr>
              <a:t>Priorize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4C9499EA-05A6-4BB3-5DCF-7BC0C9D96181}"/>
              </a:ext>
            </a:extLst>
          </p:cNvPr>
          <p:cNvSpPr/>
          <p:nvPr/>
        </p:nvSpPr>
        <p:spPr>
          <a:xfrm>
            <a:off x="6549448" y="1323652"/>
            <a:ext cx="393031" cy="512509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AC28C76-665B-2A83-92CC-736B04CA7CDE}"/>
              </a:ext>
            </a:extLst>
          </p:cNvPr>
          <p:cNvSpPr/>
          <p:nvPr/>
        </p:nvSpPr>
        <p:spPr>
          <a:xfrm>
            <a:off x="1034715" y="1060785"/>
            <a:ext cx="605589" cy="60558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Interview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7CB3649-BBF5-814F-74D8-61BF73C3B068}"/>
              </a:ext>
            </a:extLst>
          </p:cNvPr>
          <p:cNvCxnSpPr/>
          <p:nvPr/>
        </p:nvCxnSpPr>
        <p:spPr>
          <a:xfrm>
            <a:off x="729916" y="1325481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572BE78-BEF3-1620-B2C2-0CF229A21328}"/>
              </a:ext>
            </a:extLst>
          </p:cNvPr>
          <p:cNvSpPr/>
          <p:nvPr/>
        </p:nvSpPr>
        <p:spPr>
          <a:xfrm>
            <a:off x="453190" y="4381860"/>
            <a:ext cx="605589" cy="60558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Super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whisper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A1A4F90-C1DD-EBA0-BE24-2B7CEB60602E}"/>
              </a:ext>
            </a:extLst>
          </p:cNvPr>
          <p:cNvSpPr/>
          <p:nvPr/>
        </p:nvSpPr>
        <p:spPr>
          <a:xfrm>
            <a:off x="453190" y="5229724"/>
            <a:ext cx="605589" cy="60558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Say -f</a:t>
            </a:r>
          </a:p>
        </p:txBody>
      </p:sp>
    </p:spTree>
    <p:extLst>
      <p:ext uri="{BB962C8B-B14F-4D97-AF65-F5344CB8AC3E}">
        <p14:creationId xmlns:p14="http://schemas.microsoft.com/office/powerpoint/2010/main" val="5327681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96BDD4-9E76-2229-A6B6-171F60E86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281" y="605928"/>
            <a:ext cx="9631898" cy="356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55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2DB23-D51E-A5D1-9A28-B7754C8EE1D1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Data == Daily</a:t>
            </a:r>
            <a:r>
              <a:rPr lang="en-US" baseline="0" dirty="0"/>
              <a:t> Journal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6730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C8D0D-E68A-A63E-0A45-E71C2258F8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5936523"/>
          </a:xfrm>
        </p:spPr>
        <p:txBody>
          <a:bodyPr>
            <a:normAutofit/>
          </a:bodyPr>
          <a:lstStyle/>
          <a:p>
            <a:r>
              <a:rPr lang="en-US" dirty="0"/>
              <a:t>Building</a:t>
            </a:r>
            <a:r>
              <a:rPr lang="en-US" baseline="0" dirty="0"/>
              <a:t> a second brain</a:t>
            </a:r>
            <a:br>
              <a:rPr lang="en-US" baseline="0" dirty="0"/>
            </a:br>
            <a:br>
              <a:rPr lang="en-US" dirty="0"/>
            </a:br>
            <a:r>
              <a:rPr lang="en-US" dirty="0"/>
              <a:t>Collect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Organize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Distill</a:t>
            </a:r>
            <a:br>
              <a:rPr lang="en-US" dirty="0"/>
            </a:br>
            <a:r>
              <a:rPr lang="en-US" dirty="0"/>
              <a:t>Extract</a:t>
            </a:r>
          </a:p>
        </p:txBody>
      </p:sp>
    </p:spTree>
    <p:extLst>
      <p:ext uri="{BB962C8B-B14F-4D97-AF65-F5344CB8AC3E}">
        <p14:creationId xmlns:p14="http://schemas.microsoft.com/office/powerpoint/2010/main" val="5388943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A20F18-466B-C53F-FB34-C95EB5A41A3A}"/>
              </a:ext>
            </a:extLst>
          </p:cNvPr>
          <p:cNvSpPr/>
          <p:nvPr/>
        </p:nvSpPr>
        <p:spPr>
          <a:xfrm>
            <a:off x="4538949" y="1035586"/>
            <a:ext cx="2721167" cy="15093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Stuck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A6A69C-4F15-71AB-01E4-316488742094}"/>
              </a:ext>
            </a:extLst>
          </p:cNvPr>
          <p:cNvSpPr/>
          <p:nvPr/>
        </p:nvSpPr>
        <p:spPr>
          <a:xfrm>
            <a:off x="2655065" y="3429000"/>
            <a:ext cx="1751682" cy="16057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have nothing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8C06C9-3D09-40A7-2875-AB6E893F7D38}"/>
              </a:ext>
            </a:extLst>
          </p:cNvPr>
          <p:cNvSpPr/>
          <p:nvPr/>
        </p:nvSpPr>
        <p:spPr>
          <a:xfrm>
            <a:off x="6674386" y="3429000"/>
            <a:ext cx="1751682" cy="16057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have garbage</a:t>
            </a:r>
          </a:p>
        </p:txBody>
      </p:sp>
    </p:spTree>
    <p:extLst>
      <p:ext uri="{BB962C8B-B14F-4D97-AF65-F5344CB8AC3E}">
        <p14:creationId xmlns:p14="http://schemas.microsoft.com/office/powerpoint/2010/main" val="15049408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26530-D72E-28C4-9040-7FE55F670242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Vomit</a:t>
            </a:r>
          </a:p>
        </p:txBody>
      </p:sp>
    </p:spTree>
    <p:extLst>
      <p:ext uri="{BB962C8B-B14F-4D97-AF65-F5344CB8AC3E}">
        <p14:creationId xmlns:p14="http://schemas.microsoft.com/office/powerpoint/2010/main" val="14393467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EC6CE4-0A74-118E-E81B-70057A768E81}"/>
              </a:ext>
            </a:extLst>
          </p:cNvPr>
          <p:cNvSpPr/>
          <p:nvPr/>
        </p:nvSpPr>
        <p:spPr>
          <a:xfrm>
            <a:off x="882869" y="2406869"/>
            <a:ext cx="935421" cy="9354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Vomit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600EF2-E7C6-2D33-E887-601E768FCB84}"/>
              </a:ext>
            </a:extLst>
          </p:cNvPr>
          <p:cNvSpPr/>
          <p:nvPr/>
        </p:nvSpPr>
        <p:spPr>
          <a:xfrm>
            <a:off x="2443655" y="2406868"/>
            <a:ext cx="935421" cy="9354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Draft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0C54FE-1D71-B163-5BE9-A818356C62B2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1818290" y="2874579"/>
            <a:ext cx="62536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F60FE8-CB98-E956-618D-95EE17852CAB}"/>
              </a:ext>
            </a:extLst>
          </p:cNvPr>
          <p:cNvSpPr txBox="1"/>
          <p:nvPr/>
        </p:nvSpPr>
        <p:spPr>
          <a:xfrm>
            <a:off x="1534511" y="2037536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Cleanup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DB3E5D-F36D-02F6-4B98-ED7E5F8B074E}"/>
              </a:ext>
            </a:extLst>
          </p:cNvPr>
          <p:cNvCxnSpPr>
            <a:cxnSpLocks/>
          </p:cNvCxnSpPr>
          <p:nvPr/>
        </p:nvCxnSpPr>
        <p:spPr>
          <a:xfrm>
            <a:off x="3379076" y="2874578"/>
            <a:ext cx="14767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2BB0CC9-BAC8-A51C-E776-D67630D196E5}"/>
              </a:ext>
            </a:extLst>
          </p:cNvPr>
          <p:cNvSpPr txBox="1"/>
          <p:nvPr/>
        </p:nvSpPr>
        <p:spPr>
          <a:xfrm>
            <a:off x="3379076" y="2406868"/>
            <a:ext cx="1710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Refine &amp; Clarify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5D7517-4B0A-73CF-83EF-5446EBB4A109}"/>
              </a:ext>
            </a:extLst>
          </p:cNvPr>
          <p:cNvSpPr txBox="1"/>
          <p:nvPr/>
        </p:nvSpPr>
        <p:spPr>
          <a:xfrm>
            <a:off x="4109545" y="4866290"/>
            <a:ext cx="44666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“Done is better than perfect”</a:t>
            </a:r>
          </a:p>
          <a:p>
            <a:r>
              <a:rPr lang="en-US" dirty="0"/>
              <a:t>“Perfect is the enemy of the good”</a:t>
            </a:r>
          </a:p>
          <a:p>
            <a:r>
              <a:rPr lang="en-US" dirty="0"/>
              <a:t>“The simplest thing that can possibly work”</a:t>
            </a:r>
          </a:p>
          <a:p>
            <a:r>
              <a:rPr lang="en-US" dirty="0"/>
              <a:t>“YAGNI”</a:t>
            </a:r>
          </a:p>
        </p:txBody>
      </p:sp>
    </p:spTree>
    <p:extLst>
      <p:ext uri="{BB962C8B-B14F-4D97-AF65-F5344CB8AC3E}">
        <p14:creationId xmlns:p14="http://schemas.microsoft.com/office/powerpoint/2010/main" val="5270284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33570A-5276-3444-8703-5393AE77734B}"/>
              </a:ext>
            </a:extLst>
          </p:cNvPr>
          <p:cNvSpPr txBox="1"/>
          <p:nvPr/>
        </p:nvSpPr>
        <p:spPr>
          <a:xfrm>
            <a:off x="6843860" y="461913"/>
            <a:ext cx="10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Patterns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7AAF2-D31A-1ECD-6C19-BD515CFF9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326" y="1421366"/>
            <a:ext cx="762000" cy="825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172DE8-627E-3025-D379-C5A494089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826" y="2654300"/>
            <a:ext cx="825500" cy="774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82BFDF-DD58-A4B7-D2F4-62846BD36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826" y="3836434"/>
            <a:ext cx="1219200" cy="673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B95E4B-A7EC-A039-ABA2-9631285D08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3478" y="1421366"/>
            <a:ext cx="673100" cy="927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D0B9AB-9484-8EA2-9218-3ED9E9D1ED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3478" y="2670249"/>
            <a:ext cx="1054100" cy="774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A12DC0-8D34-3854-6B28-283AE727F6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7430" y="2837416"/>
            <a:ext cx="1244600" cy="736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1191FD-4CF7-36B4-19EC-767784E30B0B}"/>
              </a:ext>
            </a:extLst>
          </p:cNvPr>
          <p:cNvSpPr txBox="1"/>
          <p:nvPr/>
        </p:nvSpPr>
        <p:spPr>
          <a:xfrm>
            <a:off x="8431619" y="2670249"/>
            <a:ext cx="763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C7CB29-A918-86F7-A8A3-7A0753F20784}"/>
              </a:ext>
            </a:extLst>
          </p:cNvPr>
          <p:cNvSpPr txBox="1"/>
          <p:nvPr/>
        </p:nvSpPr>
        <p:spPr>
          <a:xfrm>
            <a:off x="5511209" y="3836434"/>
            <a:ext cx="1094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Interview</a:t>
            </a:r>
          </a:p>
        </p:txBody>
      </p:sp>
    </p:spTree>
    <p:extLst>
      <p:ext uri="{BB962C8B-B14F-4D97-AF65-F5344CB8AC3E}">
        <p14:creationId xmlns:p14="http://schemas.microsoft.com/office/powerpoint/2010/main" val="25453508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AA5F-FFF1-A8BE-0313-54F439431B0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Interview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AEAA47-9F72-E903-98CE-118A52211734}"/>
              </a:ext>
            </a:extLst>
          </p:cNvPr>
          <p:cNvSpPr/>
          <p:nvPr/>
        </p:nvSpPr>
        <p:spPr>
          <a:xfrm>
            <a:off x="882869" y="2406869"/>
            <a:ext cx="935421" cy="9354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Interview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E735C5-779B-A624-4CB7-5B224419D1C5}"/>
              </a:ext>
            </a:extLst>
          </p:cNvPr>
          <p:cNvSpPr/>
          <p:nvPr/>
        </p:nvSpPr>
        <p:spPr>
          <a:xfrm>
            <a:off x="2443655" y="2406868"/>
            <a:ext cx="935421" cy="9354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Collectin</a:t>
            </a:r>
            <a:r>
              <a:rPr lang="en-US" dirty="0"/>
              <a:t> 1</a:t>
            </a:r>
            <a:r>
              <a:rPr lang="en-US" baseline="30000" dirty="0"/>
              <a:t>st</a:t>
            </a:r>
            <a:r>
              <a:rPr lang="en-US" dirty="0"/>
              <a:t> Draft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48988DD-3FF7-C66E-7E9F-25676EE658AE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1818290" y="2874579"/>
            <a:ext cx="62536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0DEA7A6-D4A5-1A06-9E0E-C3A4BBC7A3E7}"/>
              </a:ext>
            </a:extLst>
          </p:cNvPr>
          <p:cNvSpPr txBox="1"/>
          <p:nvPr/>
        </p:nvSpPr>
        <p:spPr>
          <a:xfrm>
            <a:off x="1680497" y="1988347"/>
            <a:ext cx="763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Vomit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539595-4230-C507-6D7B-327FB9ACB8B2}"/>
              </a:ext>
            </a:extLst>
          </p:cNvPr>
          <p:cNvCxnSpPr/>
          <p:nvPr/>
        </p:nvCxnSpPr>
        <p:spPr>
          <a:xfrm flipV="1">
            <a:off x="3379076" y="2874578"/>
            <a:ext cx="62536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4342B72-2CF0-04B3-D802-401EA29F899D}"/>
              </a:ext>
            </a:extLst>
          </p:cNvPr>
          <p:cNvSpPr/>
          <p:nvPr/>
        </p:nvSpPr>
        <p:spPr>
          <a:xfrm>
            <a:off x="4004441" y="2406868"/>
            <a:ext cx="935421" cy="9354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Refined Output</a:t>
            </a:r>
          </a:p>
        </p:txBody>
      </p:sp>
    </p:spTree>
    <p:extLst>
      <p:ext uri="{BB962C8B-B14F-4D97-AF65-F5344CB8AC3E}">
        <p14:creationId xmlns:p14="http://schemas.microsoft.com/office/powerpoint/2010/main" val="882720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230BB-1F5D-7D6C-3C09-16FCD4868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171BD3-A72A-5604-24F4-29F781DC30B0}"/>
              </a:ext>
            </a:extLst>
          </p:cNvPr>
          <p:cNvSpPr txBox="1"/>
          <p:nvPr/>
        </p:nvSpPr>
        <p:spPr>
          <a:xfrm>
            <a:off x="449936" y="1997839"/>
            <a:ext cx="109297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1. Manage Complexity</a:t>
            </a:r>
          </a:p>
          <a:p>
            <a:r>
              <a:rPr lang="en-US" sz="6000" dirty="0">
                <a:latin typeface="Broadway" panose="04040905080002020502" pitchFamily="82" charset="77"/>
              </a:rPr>
              <a:t>2. See  Abstractions</a:t>
            </a:r>
          </a:p>
          <a:p>
            <a:r>
              <a:rPr lang="en-US" sz="6000" dirty="0">
                <a:latin typeface="Broadway" panose="04040905080002020502" pitchFamily="82" charset="77"/>
              </a:rPr>
              <a:t>3. Create reuseable pieces</a:t>
            </a:r>
          </a:p>
        </p:txBody>
      </p:sp>
    </p:spTree>
    <p:extLst>
      <p:ext uri="{BB962C8B-B14F-4D97-AF65-F5344CB8AC3E}">
        <p14:creationId xmlns:p14="http://schemas.microsoft.com/office/powerpoint/2010/main" val="21410090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19FA0-98C9-4C9F-638E-C593427BC7A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Retreat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85C734-38F5-51DE-0787-490BCA6FEF31}"/>
              </a:ext>
            </a:extLst>
          </p:cNvPr>
          <p:cNvSpPr/>
          <p:nvPr/>
        </p:nvSpPr>
        <p:spPr>
          <a:xfrm>
            <a:off x="1718631" y="2291508"/>
            <a:ext cx="1112704" cy="16415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EB8458-D690-AB94-CA11-92BDCB117BAF}"/>
              </a:ext>
            </a:extLst>
          </p:cNvPr>
          <p:cNvSpPr/>
          <p:nvPr/>
        </p:nvSpPr>
        <p:spPr>
          <a:xfrm>
            <a:off x="4983296" y="2291508"/>
            <a:ext cx="1112704" cy="16415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3158527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6B9F89-394E-A0A8-413D-F8C4797D3D88}"/>
              </a:ext>
            </a:extLst>
          </p:cNvPr>
          <p:cNvSpPr txBox="1"/>
          <p:nvPr/>
        </p:nvSpPr>
        <p:spPr>
          <a:xfrm>
            <a:off x="2160607" y="2921168"/>
            <a:ext cx="78707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A peculiar issue…</a:t>
            </a:r>
          </a:p>
        </p:txBody>
      </p:sp>
    </p:spTree>
    <p:extLst>
      <p:ext uri="{BB962C8B-B14F-4D97-AF65-F5344CB8AC3E}">
        <p14:creationId xmlns:p14="http://schemas.microsoft.com/office/powerpoint/2010/main" val="2640016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EECED1-6715-6C90-8DDA-6A871F75369F}"/>
              </a:ext>
            </a:extLst>
          </p:cNvPr>
          <p:cNvSpPr/>
          <p:nvPr/>
        </p:nvSpPr>
        <p:spPr>
          <a:xfrm>
            <a:off x="1369412" y="2060681"/>
            <a:ext cx="2905080" cy="29050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F8A5D6-7A76-F110-5216-22F2EA5A5491}"/>
              </a:ext>
            </a:extLst>
          </p:cNvPr>
          <p:cNvSpPr txBox="1"/>
          <p:nvPr/>
        </p:nvSpPr>
        <p:spPr>
          <a:xfrm>
            <a:off x="1405052" y="2095682"/>
            <a:ext cx="28694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roadway" panose="04040905080002020502" pitchFamily="82" charset="77"/>
              </a:rPr>
              <a:t>Thursday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096029-9768-36A2-5C71-331683DBA7CD}"/>
              </a:ext>
            </a:extLst>
          </p:cNvPr>
          <p:cNvCxnSpPr/>
          <p:nvPr/>
        </p:nvCxnSpPr>
        <p:spPr>
          <a:xfrm>
            <a:off x="1369412" y="2800077"/>
            <a:ext cx="29050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A6D130F-5AD5-F138-7BAF-2D969E85D588}"/>
              </a:ext>
            </a:extLst>
          </p:cNvPr>
          <p:cNvSpPr txBox="1"/>
          <p:nvPr/>
        </p:nvSpPr>
        <p:spPr>
          <a:xfrm>
            <a:off x="1730948" y="3596348"/>
            <a:ext cx="2182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</a:rPr>
              <a:t>Approvals.java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E6CB2A-7B40-960F-60DB-82B209996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485" y="2800077"/>
            <a:ext cx="1498600" cy="152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2FFEF7-4110-2CF1-C985-E1F5749C0255}"/>
              </a:ext>
            </a:extLst>
          </p:cNvPr>
          <p:cNvSpPr txBox="1"/>
          <p:nvPr/>
        </p:nvSpPr>
        <p:spPr>
          <a:xfrm>
            <a:off x="6915783" y="4324077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Scott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D0EDC7-1D3B-DDC4-D2F3-2BEE8E484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667" y="3023207"/>
            <a:ext cx="1146282" cy="114628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C774BC-B8D1-9B1A-E199-4052E3F7A766}"/>
              </a:ext>
            </a:extLst>
          </p:cNvPr>
          <p:cNvSpPr txBox="1"/>
          <p:nvPr/>
        </p:nvSpPr>
        <p:spPr>
          <a:xfrm>
            <a:off x="8576713" y="4324077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Stefan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D85C6630-BAF5-FB0C-2DFC-CF28FBF8D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523907" y="3023207"/>
            <a:ext cx="1146282" cy="114628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18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4EB9B9-9849-885D-85A3-D2DB1EEF55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9513" b="57448"/>
          <a:stretch>
            <a:fillRect/>
          </a:stretch>
        </p:blipFill>
        <p:spPr>
          <a:xfrm>
            <a:off x="0" y="1357"/>
            <a:ext cx="9249003" cy="669883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0449208-6945-738B-9663-71EED51CD4CA}"/>
              </a:ext>
            </a:extLst>
          </p:cNvPr>
          <p:cNvSpPr/>
          <p:nvPr/>
        </p:nvSpPr>
        <p:spPr>
          <a:xfrm>
            <a:off x="4466996" y="3517596"/>
            <a:ext cx="1198783" cy="3106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73E4C6-8734-16F4-0F3C-7BCEBD51DFCC}"/>
              </a:ext>
            </a:extLst>
          </p:cNvPr>
          <p:cNvSpPr/>
          <p:nvPr/>
        </p:nvSpPr>
        <p:spPr>
          <a:xfrm>
            <a:off x="4287252" y="4619396"/>
            <a:ext cx="2757055" cy="3901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B74F03-EB03-90F6-B137-5CD6301958F2}"/>
              </a:ext>
            </a:extLst>
          </p:cNvPr>
          <p:cNvSpPr/>
          <p:nvPr/>
        </p:nvSpPr>
        <p:spPr>
          <a:xfrm>
            <a:off x="2492724" y="5270358"/>
            <a:ext cx="3173056" cy="3901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46C9F8AB-6E44-87DC-D587-A532044D5A03}"/>
              </a:ext>
            </a:extLst>
          </p:cNvPr>
          <p:cNvSpPr/>
          <p:nvPr/>
        </p:nvSpPr>
        <p:spPr>
          <a:xfrm>
            <a:off x="5665780" y="3672913"/>
            <a:ext cx="344008" cy="966901"/>
          </a:xfrm>
          <a:custGeom>
            <a:avLst/>
            <a:gdLst>
              <a:gd name="csX0" fmla="*/ 0 w 341898"/>
              <a:gd name="csY0" fmla="*/ 0 h 949401"/>
              <a:gd name="csX1" fmla="*/ 341259 w 341898"/>
              <a:gd name="csY1" fmla="*/ 367510 h 949401"/>
              <a:gd name="csX2" fmla="*/ 109378 w 341898"/>
              <a:gd name="csY2" fmla="*/ 949401 h 949401"/>
              <a:gd name="csX0" fmla="*/ 0 w 341913"/>
              <a:gd name="csY0" fmla="*/ 0 h 966901"/>
              <a:gd name="csX1" fmla="*/ 341259 w 341913"/>
              <a:gd name="csY1" fmla="*/ 367510 h 966901"/>
              <a:gd name="csX2" fmla="*/ 118128 w 341913"/>
              <a:gd name="csY2" fmla="*/ 966901 h 966901"/>
              <a:gd name="csX0" fmla="*/ 0 w 344008"/>
              <a:gd name="csY0" fmla="*/ 0 h 966901"/>
              <a:gd name="csX1" fmla="*/ 341259 w 344008"/>
              <a:gd name="csY1" fmla="*/ 367510 h 966901"/>
              <a:gd name="csX2" fmla="*/ 118128 w 344008"/>
              <a:gd name="csY2" fmla="*/ 966901 h 96690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44008" h="966901">
                <a:moveTo>
                  <a:pt x="0" y="0"/>
                </a:moveTo>
                <a:cubicBezTo>
                  <a:pt x="161514" y="104638"/>
                  <a:pt x="323029" y="209276"/>
                  <a:pt x="341259" y="367510"/>
                </a:cubicBezTo>
                <a:cubicBezTo>
                  <a:pt x="359489" y="525744"/>
                  <a:pt x="287300" y="694915"/>
                  <a:pt x="118128" y="966901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2031608-7BB6-A1E3-320A-6E4B0534757A}"/>
              </a:ext>
            </a:extLst>
          </p:cNvPr>
          <p:cNvSpPr/>
          <p:nvPr/>
        </p:nvSpPr>
        <p:spPr>
          <a:xfrm>
            <a:off x="5665779" y="5010868"/>
            <a:ext cx="340572" cy="463762"/>
          </a:xfrm>
          <a:custGeom>
            <a:avLst/>
            <a:gdLst>
              <a:gd name="csX0" fmla="*/ 0 w 341898"/>
              <a:gd name="csY0" fmla="*/ 0 h 949401"/>
              <a:gd name="csX1" fmla="*/ 341259 w 341898"/>
              <a:gd name="csY1" fmla="*/ 367510 h 949401"/>
              <a:gd name="csX2" fmla="*/ 109378 w 341898"/>
              <a:gd name="csY2" fmla="*/ 949401 h 949401"/>
              <a:gd name="csX0" fmla="*/ 0 w 341913"/>
              <a:gd name="csY0" fmla="*/ 0 h 966901"/>
              <a:gd name="csX1" fmla="*/ 341259 w 341913"/>
              <a:gd name="csY1" fmla="*/ 367510 h 966901"/>
              <a:gd name="csX2" fmla="*/ 118128 w 341913"/>
              <a:gd name="csY2" fmla="*/ 966901 h 966901"/>
              <a:gd name="csX0" fmla="*/ 0 w 344008"/>
              <a:gd name="csY0" fmla="*/ 0 h 966901"/>
              <a:gd name="csX1" fmla="*/ 341259 w 344008"/>
              <a:gd name="csY1" fmla="*/ 367510 h 966901"/>
              <a:gd name="csX2" fmla="*/ 118128 w 344008"/>
              <a:gd name="csY2" fmla="*/ 966901 h 966901"/>
              <a:gd name="csX0" fmla="*/ 0 w 342555"/>
              <a:gd name="csY0" fmla="*/ 0 h 463762"/>
              <a:gd name="csX1" fmla="*/ 341259 w 342555"/>
              <a:gd name="csY1" fmla="*/ 367510 h 463762"/>
              <a:gd name="csX2" fmla="*/ 13125 w 342555"/>
              <a:gd name="csY2" fmla="*/ 463762 h 463762"/>
              <a:gd name="csX0" fmla="*/ 0 w 352918"/>
              <a:gd name="csY0" fmla="*/ 0 h 463762"/>
              <a:gd name="csX1" fmla="*/ 341259 w 352918"/>
              <a:gd name="csY1" fmla="*/ 367510 h 463762"/>
              <a:gd name="csX2" fmla="*/ 13125 w 352918"/>
              <a:gd name="csY2" fmla="*/ 463762 h 463762"/>
              <a:gd name="csX0" fmla="*/ 0 w 304124"/>
              <a:gd name="csY0" fmla="*/ 0 h 463762"/>
              <a:gd name="csX1" fmla="*/ 275632 w 304124"/>
              <a:gd name="csY1" fmla="*/ 175005 h 463762"/>
              <a:gd name="csX2" fmla="*/ 13125 w 304124"/>
              <a:gd name="csY2" fmla="*/ 463762 h 463762"/>
              <a:gd name="csX0" fmla="*/ 0 w 304124"/>
              <a:gd name="csY0" fmla="*/ 0 h 463762"/>
              <a:gd name="csX1" fmla="*/ 275632 w 304124"/>
              <a:gd name="csY1" fmla="*/ 175005 h 463762"/>
              <a:gd name="csX2" fmla="*/ 13125 w 304124"/>
              <a:gd name="csY2" fmla="*/ 463762 h 463762"/>
              <a:gd name="csX0" fmla="*/ 0 w 340572"/>
              <a:gd name="csY0" fmla="*/ 0 h 463762"/>
              <a:gd name="csX1" fmla="*/ 275632 w 340572"/>
              <a:gd name="csY1" fmla="*/ 175005 h 463762"/>
              <a:gd name="csX2" fmla="*/ 13125 w 340572"/>
              <a:gd name="csY2" fmla="*/ 463762 h 46376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40572" h="463762">
                <a:moveTo>
                  <a:pt x="0" y="0"/>
                </a:moveTo>
                <a:cubicBezTo>
                  <a:pt x="161514" y="104638"/>
                  <a:pt x="169900" y="16771"/>
                  <a:pt x="275632" y="175005"/>
                </a:cubicBezTo>
                <a:cubicBezTo>
                  <a:pt x="376989" y="302613"/>
                  <a:pt x="405428" y="379906"/>
                  <a:pt x="13125" y="463762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D5D7F1-0480-F581-91D7-F938A570F5C7}"/>
              </a:ext>
            </a:extLst>
          </p:cNvPr>
          <p:cNvSpPr/>
          <p:nvPr/>
        </p:nvSpPr>
        <p:spPr>
          <a:xfrm>
            <a:off x="5496608" y="1448843"/>
            <a:ext cx="1198783" cy="4762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3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FE1DF-1A81-80C2-5406-F7B387D59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38EB72-9BFF-2B46-923E-F4816561B7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29386" b="50784"/>
          <a:stretch>
            <a:fillRect/>
          </a:stretch>
        </p:blipFill>
        <p:spPr>
          <a:xfrm>
            <a:off x="0" y="1357"/>
            <a:ext cx="8171727" cy="68332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893153-F502-289B-0784-8C0804DCA54F}"/>
              </a:ext>
            </a:extLst>
          </p:cNvPr>
          <p:cNvSpPr/>
          <p:nvPr/>
        </p:nvSpPr>
        <p:spPr>
          <a:xfrm>
            <a:off x="2708476" y="6574420"/>
            <a:ext cx="5104435" cy="2314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59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1122</TotalTime>
  <Words>2334</Words>
  <Application>Microsoft Macintosh PowerPoint</Application>
  <PresentationFormat>Widescreen</PresentationFormat>
  <Paragraphs>419</Paragraphs>
  <Slides>50</Slides>
  <Notes>27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-apple-system</vt:lpstr>
      <vt:lpstr>Andale Mono</vt:lpstr>
      <vt:lpstr>Aptos</vt:lpstr>
      <vt:lpstr>Aptos Display</vt:lpstr>
      <vt:lpstr>Arial</vt:lpstr>
      <vt:lpstr>Broadway</vt:lpstr>
      <vt:lpstr>Fira Code</vt:lpstr>
      <vt:lpstr>Menlo</vt:lpstr>
      <vt:lpstr>Silom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== Daily Journal</vt:lpstr>
      <vt:lpstr>Building a second brain  Collect Organize Distill Extract</vt:lpstr>
      <vt:lpstr>PowerPoint Presentation</vt:lpstr>
      <vt:lpstr>Vomit</vt:lpstr>
      <vt:lpstr>PowerPoint Presentation</vt:lpstr>
      <vt:lpstr>PowerPoint Presentation</vt:lpstr>
      <vt:lpstr>PowerPoint Presentation</vt:lpstr>
      <vt:lpstr>Retreat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Llewellyn Falco</dc:creator>
  <cp:lastModifiedBy>Llewellyn Falco</cp:lastModifiedBy>
  <cp:revision>27</cp:revision>
  <dcterms:created xsi:type="dcterms:W3CDTF">2026-01-14T02:57:35Z</dcterms:created>
  <dcterms:modified xsi:type="dcterms:W3CDTF">2026-01-21T04:20:22Z</dcterms:modified>
</cp:coreProperties>
</file>